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4"/>
  </p:notesMasterIdLst>
  <p:handoutMasterIdLst>
    <p:handoutMasterId r:id="rId25"/>
  </p:handoutMasterIdLst>
  <p:sldIdLst>
    <p:sldId id="2596" r:id="rId2"/>
    <p:sldId id="4655" r:id="rId3"/>
    <p:sldId id="4654" r:id="rId4"/>
    <p:sldId id="2599" r:id="rId5"/>
    <p:sldId id="4658" r:id="rId6"/>
    <p:sldId id="2600" r:id="rId7"/>
    <p:sldId id="2567" r:id="rId8"/>
    <p:sldId id="2570" r:id="rId9"/>
    <p:sldId id="2573" r:id="rId10"/>
    <p:sldId id="2574" r:id="rId11"/>
    <p:sldId id="2576" r:id="rId12"/>
    <p:sldId id="4657" r:id="rId13"/>
    <p:sldId id="2580" r:id="rId14"/>
    <p:sldId id="2581" r:id="rId15"/>
    <p:sldId id="2583" r:id="rId16"/>
    <p:sldId id="2584" r:id="rId17"/>
    <p:sldId id="4651" r:id="rId18"/>
    <p:sldId id="2585" r:id="rId19"/>
    <p:sldId id="2597" r:id="rId20"/>
    <p:sldId id="4659" r:id="rId21"/>
    <p:sldId id="2568" r:id="rId22"/>
    <p:sldId id="4656" r:id="rId23"/>
  </p:sldIdLst>
  <p:sldSz cx="12192000" cy="6858000"/>
  <p:notesSz cx="6858000" cy="9144000"/>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Key Concepts in Cryptography, Blockchain, and Digital Assets" id="{CCA086E2-B8EC-4F71-9ADC-A25C4F08FBF6}">
          <p14:sldIdLst>
            <p14:sldId id="2596"/>
            <p14:sldId id="4655"/>
            <p14:sldId id="4654"/>
            <p14:sldId id="2599"/>
            <p14:sldId id="4658"/>
            <p14:sldId id="2600"/>
            <p14:sldId id="2567"/>
            <p14:sldId id="2570"/>
            <p14:sldId id="2573"/>
            <p14:sldId id="2574"/>
            <p14:sldId id="2576"/>
            <p14:sldId id="4657"/>
            <p14:sldId id="2580"/>
            <p14:sldId id="2581"/>
            <p14:sldId id="2583"/>
            <p14:sldId id="2584"/>
            <p14:sldId id="4651"/>
            <p14:sldId id="2585"/>
            <p14:sldId id="2597"/>
            <p14:sldId id="4659"/>
            <p14:sldId id="2568"/>
            <p14:sldId id="4656"/>
          </p14:sldIdLst>
        </p14:section>
      </p14:sectionLst>
    </p:ext>
    <p:ext uri="{EFAFB233-063F-42B5-8137-9DF3F51BA10A}">
      <p15:sldGuideLst xmlns:p15="http://schemas.microsoft.com/office/powerpoint/2012/main">
        <p15:guide id="1" orient="horz" pos="754" userDrawn="1">
          <p15:clr>
            <a:srgbClr val="A4A3A4"/>
          </p15:clr>
        </p15:guide>
        <p15:guide id="2" pos="597"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8D23A61-386F-4945-B3B8-2A7F88784B99}" v="95" dt="2025-11-11T09:24:42.912"/>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2895" autoAdjust="0"/>
  </p:normalViewPr>
  <p:slideViewPr>
    <p:cSldViewPr snapToGrid="0">
      <p:cViewPr varScale="1">
        <p:scale>
          <a:sx n="46" d="100"/>
          <a:sy n="46" d="100"/>
        </p:scale>
        <p:origin x="977" y="261"/>
      </p:cViewPr>
      <p:guideLst>
        <p:guide orient="horz" pos="754"/>
        <p:guide pos="597"/>
      </p:guideLst>
    </p:cSldViewPr>
  </p:slideViewPr>
  <p:notesTextViewPr>
    <p:cViewPr>
      <p:scale>
        <a:sx n="3" d="2"/>
        <a:sy n="3" d="2"/>
      </p:scale>
      <p:origin x="0" y="0"/>
    </p:cViewPr>
  </p:notesTextViewPr>
  <p:sorterViewPr>
    <p:cViewPr varScale="1">
      <p:scale>
        <a:sx n="100" d="100"/>
        <a:sy n="100" d="100"/>
      </p:scale>
      <p:origin x="0" y="-11647"/>
    </p:cViewPr>
  </p:sorterViewPr>
  <p:notesViewPr>
    <p:cSldViewPr snapToGrid="0">
      <p:cViewPr varScale="1">
        <p:scale>
          <a:sx n="121" d="100"/>
          <a:sy n="121" d="100"/>
        </p:scale>
        <p:origin x="4044" y="9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 Id="rId30"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hristian Moor" userId="ec371e44-7b7d-4f77-a75e-833c2f1a3203" providerId="ADAL" clId="{1693B4A3-20C8-46E5-A9C7-EA9ED2B0692A}"/>
    <pc:docChg chg="undo custSel addSld delSld modSld sldOrd modSection">
      <pc:chgData name="Christian Moor" userId="ec371e44-7b7d-4f77-a75e-833c2f1a3203" providerId="ADAL" clId="{1693B4A3-20C8-46E5-A9C7-EA9ED2B0692A}" dt="2025-11-11T09:24:42.912" v="161" actId="113"/>
      <pc:docMkLst>
        <pc:docMk/>
      </pc:docMkLst>
      <pc:sldChg chg="modSp mod">
        <pc:chgData name="Christian Moor" userId="ec371e44-7b7d-4f77-a75e-833c2f1a3203" providerId="ADAL" clId="{1693B4A3-20C8-46E5-A9C7-EA9ED2B0692A}" dt="2025-10-31T08:07:11.228" v="0" actId="1038"/>
        <pc:sldMkLst>
          <pc:docMk/>
          <pc:sldMk cId="2701123425" sldId="2567"/>
        </pc:sldMkLst>
        <pc:spChg chg="mod">
          <ac:chgData name="Christian Moor" userId="ec371e44-7b7d-4f77-a75e-833c2f1a3203" providerId="ADAL" clId="{1693B4A3-20C8-46E5-A9C7-EA9ED2B0692A}" dt="2025-10-31T08:07:11.228" v="0" actId="1038"/>
          <ac:spMkLst>
            <pc:docMk/>
            <pc:sldMk cId="2701123425" sldId="2567"/>
            <ac:spMk id="4099" creationId="{1351B402-78F9-9827-3FA3-7C3915BEA77D}"/>
          </ac:spMkLst>
        </pc:spChg>
      </pc:sldChg>
      <pc:sldChg chg="ord modNotesTx">
        <pc:chgData name="Christian Moor" userId="ec371e44-7b7d-4f77-a75e-833c2f1a3203" providerId="ADAL" clId="{1693B4A3-20C8-46E5-A9C7-EA9ED2B0692A}" dt="2025-11-06T13:03:34.180" v="65" actId="6549"/>
        <pc:sldMkLst>
          <pc:docMk/>
          <pc:sldMk cId="3951423420" sldId="2568"/>
        </pc:sldMkLst>
      </pc:sldChg>
      <pc:sldChg chg="modSp">
        <pc:chgData name="Christian Moor" userId="ec371e44-7b7d-4f77-a75e-833c2f1a3203" providerId="ADAL" clId="{1693B4A3-20C8-46E5-A9C7-EA9ED2B0692A}" dt="2025-11-11T09:17:58.579" v="149" actId="20577"/>
        <pc:sldMkLst>
          <pc:docMk/>
          <pc:sldMk cId="3109996408" sldId="2570"/>
        </pc:sldMkLst>
        <pc:spChg chg="mod">
          <ac:chgData name="Christian Moor" userId="ec371e44-7b7d-4f77-a75e-833c2f1a3203" providerId="ADAL" clId="{1693B4A3-20C8-46E5-A9C7-EA9ED2B0692A}" dt="2025-11-11T09:17:58.579" v="149" actId="20577"/>
          <ac:spMkLst>
            <pc:docMk/>
            <pc:sldMk cId="3109996408" sldId="2570"/>
            <ac:spMk id="3" creationId="{C605DB29-A0D9-A239-3A71-7F6B2E3EA605}"/>
          </ac:spMkLst>
        </pc:spChg>
      </pc:sldChg>
      <pc:sldChg chg="modSp">
        <pc:chgData name="Christian Moor" userId="ec371e44-7b7d-4f77-a75e-833c2f1a3203" providerId="ADAL" clId="{1693B4A3-20C8-46E5-A9C7-EA9ED2B0692A}" dt="2025-11-11T09:19:15.515" v="153" actId="6549"/>
        <pc:sldMkLst>
          <pc:docMk/>
          <pc:sldMk cId="2039170937" sldId="2573"/>
        </pc:sldMkLst>
        <pc:spChg chg="mod">
          <ac:chgData name="Christian Moor" userId="ec371e44-7b7d-4f77-a75e-833c2f1a3203" providerId="ADAL" clId="{1693B4A3-20C8-46E5-A9C7-EA9ED2B0692A}" dt="2025-11-11T09:18:55.993" v="152" actId="20577"/>
          <ac:spMkLst>
            <pc:docMk/>
            <pc:sldMk cId="2039170937" sldId="2573"/>
            <ac:spMk id="3" creationId="{B5AC307D-290B-927C-1157-74CCC28ACCA7}"/>
          </ac:spMkLst>
        </pc:spChg>
        <pc:spChg chg="mod">
          <ac:chgData name="Christian Moor" userId="ec371e44-7b7d-4f77-a75e-833c2f1a3203" providerId="ADAL" clId="{1693B4A3-20C8-46E5-A9C7-EA9ED2B0692A}" dt="2025-11-11T09:19:15.515" v="153" actId="6549"/>
          <ac:spMkLst>
            <pc:docMk/>
            <pc:sldMk cId="2039170937" sldId="2573"/>
            <ac:spMk id="4" creationId="{4DF7C136-0065-EAF8-0F85-66ECB7A3D2E7}"/>
          </ac:spMkLst>
        </pc:spChg>
      </pc:sldChg>
      <pc:sldChg chg="modSp">
        <pc:chgData name="Christian Moor" userId="ec371e44-7b7d-4f77-a75e-833c2f1a3203" providerId="ADAL" clId="{1693B4A3-20C8-46E5-A9C7-EA9ED2B0692A}" dt="2025-11-11T09:19:39.820" v="154" actId="113"/>
        <pc:sldMkLst>
          <pc:docMk/>
          <pc:sldMk cId="3565446902" sldId="2574"/>
        </pc:sldMkLst>
        <pc:spChg chg="mod">
          <ac:chgData name="Christian Moor" userId="ec371e44-7b7d-4f77-a75e-833c2f1a3203" providerId="ADAL" clId="{1693B4A3-20C8-46E5-A9C7-EA9ED2B0692A}" dt="2025-11-11T09:19:39.820" v="154" actId="113"/>
          <ac:spMkLst>
            <pc:docMk/>
            <pc:sldMk cId="3565446902" sldId="2574"/>
            <ac:spMk id="8198" creationId="{F91D6D43-2599-A242-34A5-4A1FFB37DC2F}"/>
          </ac:spMkLst>
        </pc:spChg>
      </pc:sldChg>
      <pc:sldChg chg="modSp">
        <pc:chgData name="Christian Moor" userId="ec371e44-7b7d-4f77-a75e-833c2f1a3203" providerId="ADAL" clId="{1693B4A3-20C8-46E5-A9C7-EA9ED2B0692A}" dt="2025-11-11T09:20:44.757" v="155" actId="113"/>
        <pc:sldMkLst>
          <pc:docMk/>
          <pc:sldMk cId="3950365874" sldId="2576"/>
        </pc:sldMkLst>
        <pc:spChg chg="mod">
          <ac:chgData name="Christian Moor" userId="ec371e44-7b7d-4f77-a75e-833c2f1a3203" providerId="ADAL" clId="{1693B4A3-20C8-46E5-A9C7-EA9ED2B0692A}" dt="2025-11-11T09:20:44.757" v="155" actId="113"/>
          <ac:spMkLst>
            <pc:docMk/>
            <pc:sldMk cId="3950365874" sldId="2576"/>
            <ac:spMk id="20" creationId="{C1728934-1C58-83A5-B2FF-BEFB4CACB169}"/>
          </ac:spMkLst>
        </pc:spChg>
      </pc:sldChg>
      <pc:sldChg chg="modSp mod ord">
        <pc:chgData name="Christian Moor" userId="ec371e44-7b7d-4f77-a75e-833c2f1a3203" providerId="ADAL" clId="{1693B4A3-20C8-46E5-A9C7-EA9ED2B0692A}" dt="2025-11-06T13:02:37.776" v="38"/>
        <pc:sldMkLst>
          <pc:docMk/>
          <pc:sldMk cId="392018335" sldId="2580"/>
        </pc:sldMkLst>
        <pc:spChg chg="mod">
          <ac:chgData name="Christian Moor" userId="ec371e44-7b7d-4f77-a75e-833c2f1a3203" providerId="ADAL" clId="{1693B4A3-20C8-46E5-A9C7-EA9ED2B0692A}" dt="2025-10-31T08:10:46.480" v="33" actId="1037"/>
          <ac:spMkLst>
            <pc:docMk/>
            <pc:sldMk cId="392018335" sldId="2580"/>
            <ac:spMk id="5" creationId="{26638DB4-BC1C-3C2F-762F-6C038A58D2D3}"/>
          </ac:spMkLst>
        </pc:spChg>
      </pc:sldChg>
      <pc:sldChg chg="modSp ord">
        <pc:chgData name="Christian Moor" userId="ec371e44-7b7d-4f77-a75e-833c2f1a3203" providerId="ADAL" clId="{1693B4A3-20C8-46E5-A9C7-EA9ED2B0692A}" dt="2025-11-11T09:22:37.721" v="156" actId="113"/>
        <pc:sldMkLst>
          <pc:docMk/>
          <pc:sldMk cId="408231896" sldId="2581"/>
        </pc:sldMkLst>
        <pc:spChg chg="mod">
          <ac:chgData name="Christian Moor" userId="ec371e44-7b7d-4f77-a75e-833c2f1a3203" providerId="ADAL" clId="{1693B4A3-20C8-46E5-A9C7-EA9ED2B0692A}" dt="2025-11-11T09:22:37.721" v="156" actId="113"/>
          <ac:spMkLst>
            <pc:docMk/>
            <pc:sldMk cId="408231896" sldId="2581"/>
            <ac:spMk id="3" creationId="{6928F9FD-A3A6-53B1-ADE6-AAC7424721AE}"/>
          </ac:spMkLst>
        </pc:spChg>
      </pc:sldChg>
      <pc:sldChg chg="modSp">
        <pc:chgData name="Christian Moor" userId="ec371e44-7b7d-4f77-a75e-833c2f1a3203" providerId="ADAL" clId="{1693B4A3-20C8-46E5-A9C7-EA9ED2B0692A}" dt="2025-11-11T09:24:42.912" v="161" actId="113"/>
        <pc:sldMkLst>
          <pc:docMk/>
          <pc:sldMk cId="2534393366" sldId="2583"/>
        </pc:sldMkLst>
        <pc:spChg chg="mod">
          <ac:chgData name="Christian Moor" userId="ec371e44-7b7d-4f77-a75e-833c2f1a3203" providerId="ADAL" clId="{1693B4A3-20C8-46E5-A9C7-EA9ED2B0692A}" dt="2025-11-11T09:24:42.912" v="161" actId="113"/>
          <ac:spMkLst>
            <pc:docMk/>
            <pc:sldMk cId="2534393366" sldId="2583"/>
            <ac:spMk id="3" creationId="{97E274F8-485D-CCFF-7F35-BF144ADE4AF8}"/>
          </ac:spMkLst>
        </pc:spChg>
      </pc:sldChg>
      <pc:sldChg chg="modSp modAnim">
        <pc:chgData name="Christian Moor" userId="ec371e44-7b7d-4f77-a75e-833c2f1a3203" providerId="ADAL" clId="{1693B4A3-20C8-46E5-A9C7-EA9ED2B0692A}" dt="2025-11-10T10:04:53.821" v="106" actId="108"/>
        <pc:sldMkLst>
          <pc:docMk/>
          <pc:sldMk cId="2753759956" sldId="2585"/>
        </pc:sldMkLst>
        <pc:spChg chg="mod">
          <ac:chgData name="Christian Moor" userId="ec371e44-7b7d-4f77-a75e-833c2f1a3203" providerId="ADAL" clId="{1693B4A3-20C8-46E5-A9C7-EA9ED2B0692A}" dt="2025-11-10T10:04:53.821" v="106" actId="108"/>
          <ac:spMkLst>
            <pc:docMk/>
            <pc:sldMk cId="2753759956" sldId="2585"/>
            <ac:spMk id="3" creationId="{4F3EFD37-CBBB-C42C-3307-A37ADD10535F}"/>
          </ac:spMkLst>
        </pc:spChg>
      </pc:sldChg>
      <pc:sldChg chg="add">
        <pc:chgData name="Christian Moor" userId="ec371e44-7b7d-4f77-a75e-833c2f1a3203" providerId="ADAL" clId="{1693B4A3-20C8-46E5-A9C7-EA9ED2B0692A}" dt="2025-10-31T08:16:00.472" v="36"/>
        <pc:sldMkLst>
          <pc:docMk/>
          <pc:sldMk cId="2992199169" sldId="2597"/>
        </pc:sldMkLst>
      </pc:sldChg>
      <pc:sldChg chg="modSp">
        <pc:chgData name="Christian Moor" userId="ec371e44-7b7d-4f77-a75e-833c2f1a3203" providerId="ADAL" clId="{1693B4A3-20C8-46E5-A9C7-EA9ED2B0692A}" dt="2025-11-11T09:10:03.797" v="124" actId="113"/>
        <pc:sldMkLst>
          <pc:docMk/>
          <pc:sldMk cId="3029837699" sldId="2599"/>
        </pc:sldMkLst>
        <pc:spChg chg="mod">
          <ac:chgData name="Christian Moor" userId="ec371e44-7b7d-4f77-a75e-833c2f1a3203" providerId="ADAL" clId="{1693B4A3-20C8-46E5-A9C7-EA9ED2B0692A}" dt="2025-11-11T09:10:03.797" v="124" actId="113"/>
          <ac:spMkLst>
            <pc:docMk/>
            <pc:sldMk cId="3029837699" sldId="2599"/>
            <ac:spMk id="3" creationId="{4B8741E3-D733-B425-1354-0E3356DADB73}"/>
          </ac:spMkLst>
        </pc:spChg>
      </pc:sldChg>
      <pc:sldChg chg="delSp modSp mod">
        <pc:chgData name="Christian Moor" userId="ec371e44-7b7d-4f77-a75e-833c2f1a3203" providerId="ADAL" clId="{1693B4A3-20C8-46E5-A9C7-EA9ED2B0692A}" dt="2025-11-11T09:23:43.528" v="160" actId="20577"/>
        <pc:sldMkLst>
          <pc:docMk/>
          <pc:sldMk cId="4190024926" sldId="4651"/>
        </pc:sldMkLst>
        <pc:spChg chg="mod">
          <ac:chgData name="Christian Moor" userId="ec371e44-7b7d-4f77-a75e-833c2f1a3203" providerId="ADAL" clId="{1693B4A3-20C8-46E5-A9C7-EA9ED2B0692A}" dt="2025-11-11T09:23:43.528" v="160" actId="20577"/>
          <ac:spMkLst>
            <pc:docMk/>
            <pc:sldMk cId="4190024926" sldId="4651"/>
            <ac:spMk id="2" creationId="{00000000-0000-0000-0000-000000000000}"/>
          </ac:spMkLst>
        </pc:spChg>
      </pc:sldChg>
      <pc:sldChg chg="modSp mod ord">
        <pc:chgData name="Christian Moor" userId="ec371e44-7b7d-4f77-a75e-833c2f1a3203" providerId="ADAL" clId="{1693B4A3-20C8-46E5-A9C7-EA9ED2B0692A}" dt="2025-11-06T13:02:46.115" v="42"/>
        <pc:sldMkLst>
          <pc:docMk/>
          <pc:sldMk cId="437543238" sldId="4656"/>
        </pc:sldMkLst>
        <pc:graphicFrameChg chg="modGraphic">
          <ac:chgData name="Christian Moor" userId="ec371e44-7b7d-4f77-a75e-833c2f1a3203" providerId="ADAL" clId="{1693B4A3-20C8-46E5-A9C7-EA9ED2B0692A}" dt="2025-10-31T08:09:05.618" v="30" actId="20577"/>
          <ac:graphicFrameMkLst>
            <pc:docMk/>
            <pc:sldMk cId="437543238" sldId="4656"/>
            <ac:graphicFrameMk id="27" creationId="{9FCBD36C-8288-3B8B-12AE-548BF51C1810}"/>
          </ac:graphicFrameMkLst>
        </pc:graphicFrameChg>
      </pc:sldChg>
      <pc:sldChg chg="modSp">
        <pc:chgData name="Christian Moor" userId="ec371e44-7b7d-4f77-a75e-833c2f1a3203" providerId="ADAL" clId="{1693B4A3-20C8-46E5-A9C7-EA9ED2B0692A}" dt="2025-11-11T09:13:32.944" v="125" actId="113"/>
        <pc:sldMkLst>
          <pc:docMk/>
          <pc:sldMk cId="1691032402" sldId="4658"/>
        </pc:sldMkLst>
        <pc:spChg chg="mod">
          <ac:chgData name="Christian Moor" userId="ec371e44-7b7d-4f77-a75e-833c2f1a3203" providerId="ADAL" clId="{1693B4A3-20C8-46E5-A9C7-EA9ED2B0692A}" dt="2025-11-11T09:13:32.944" v="125" actId="113"/>
          <ac:spMkLst>
            <pc:docMk/>
            <pc:sldMk cId="1691032402" sldId="4658"/>
            <ac:spMk id="13" creationId="{63A1281A-83C7-EC59-5CF9-CECEA0ED6DE7}"/>
          </ac:spMkLst>
        </pc:spChg>
      </pc:sldChg>
      <pc:sldChg chg="modSp add mod">
        <pc:chgData name="Christian Moor" userId="ec371e44-7b7d-4f77-a75e-833c2f1a3203" providerId="ADAL" clId="{1693B4A3-20C8-46E5-A9C7-EA9ED2B0692A}" dt="2025-11-06T13:03:22.550" v="64" actId="20577"/>
        <pc:sldMkLst>
          <pc:docMk/>
          <pc:sldMk cId="3116090356" sldId="4659"/>
        </pc:sldMkLst>
        <pc:spChg chg="mod">
          <ac:chgData name="Christian Moor" userId="ec371e44-7b7d-4f77-a75e-833c2f1a3203" providerId="ADAL" clId="{1693B4A3-20C8-46E5-A9C7-EA9ED2B0692A}" dt="2025-11-06T13:03:22.550" v="64" actId="20577"/>
          <ac:spMkLst>
            <pc:docMk/>
            <pc:sldMk cId="3116090356" sldId="4659"/>
            <ac:spMk id="3" creationId="{4010F53B-F358-813E-44E5-67B45BE3A871}"/>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A74DE04C-6A87-FCB3-F71A-E0D64946844A}"/>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l-GR"/>
          </a:p>
        </p:txBody>
      </p:sp>
      <p:sp>
        <p:nvSpPr>
          <p:cNvPr id="3" name="Date Placeholder 2">
            <a:extLst>
              <a:ext uri="{FF2B5EF4-FFF2-40B4-BE49-F238E27FC236}">
                <a16:creationId xmlns:a16="http://schemas.microsoft.com/office/drawing/2014/main" id="{5F6D1022-82DF-CEA4-02A3-B3AEB4BFDFF6}"/>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E23A60BC-92B0-4EEA-B903-CB55D675B8DA}" type="datetimeFigureOut">
              <a:rPr lang="el-GR" smtClean="0"/>
              <a:t>11/11/2025</a:t>
            </a:fld>
            <a:endParaRPr lang="el-GR"/>
          </a:p>
        </p:txBody>
      </p:sp>
      <p:sp>
        <p:nvSpPr>
          <p:cNvPr id="4" name="Footer Placeholder 3">
            <a:extLst>
              <a:ext uri="{FF2B5EF4-FFF2-40B4-BE49-F238E27FC236}">
                <a16:creationId xmlns:a16="http://schemas.microsoft.com/office/drawing/2014/main" id="{966BD612-D9B1-1C3C-1C95-8A1BCA716071}"/>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l-GR"/>
          </a:p>
        </p:txBody>
      </p:sp>
      <p:sp>
        <p:nvSpPr>
          <p:cNvPr id="5" name="Slide Number Placeholder 4">
            <a:extLst>
              <a:ext uri="{FF2B5EF4-FFF2-40B4-BE49-F238E27FC236}">
                <a16:creationId xmlns:a16="http://schemas.microsoft.com/office/drawing/2014/main" id="{34B6A00D-6565-B91A-AA1A-5F3E20017450}"/>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FB7B29B6-4EF3-411E-99B7-30C113DECFBB}" type="slidenum">
              <a:rPr lang="el-GR" smtClean="0"/>
              <a:t>‹#›</a:t>
            </a:fld>
            <a:endParaRPr lang="el-GR"/>
          </a:p>
        </p:txBody>
      </p:sp>
    </p:spTree>
    <p:extLst>
      <p:ext uri="{BB962C8B-B14F-4D97-AF65-F5344CB8AC3E}">
        <p14:creationId xmlns:p14="http://schemas.microsoft.com/office/powerpoint/2010/main" val="286523630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835D6D3-1A25-46BD-B741-35ECCDF1B7E1}" type="datetimeFigureOut">
              <a:rPr lang="en-GB" smtClean="0"/>
              <a:t>11/11/2025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5DB8554-D44B-49B0-AE7D-08DFD40333E8}" type="slidenum">
              <a:rPr lang="en-GB" smtClean="0"/>
              <a:t>‹#›</a:t>
            </a:fld>
            <a:endParaRPr lang="en-GB"/>
          </a:p>
        </p:txBody>
      </p:sp>
    </p:spTree>
    <p:extLst>
      <p:ext uri="{BB962C8B-B14F-4D97-AF65-F5344CB8AC3E}">
        <p14:creationId xmlns:p14="http://schemas.microsoft.com/office/powerpoint/2010/main" val="228455288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FF997221-D377-4504-996C-CD3170C2C17D}" type="slidenum">
              <a:rPr lang="en-GB" smtClean="0"/>
              <a:t>1</a:t>
            </a:fld>
            <a:endParaRPr lang="en-GB"/>
          </a:p>
        </p:txBody>
      </p:sp>
    </p:spTree>
    <p:extLst>
      <p:ext uri="{BB962C8B-B14F-4D97-AF65-F5344CB8AC3E}">
        <p14:creationId xmlns:p14="http://schemas.microsoft.com/office/powerpoint/2010/main" val="23043003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
  A smart contract is a self-executing     program that runs on a blockchain, most commonly Ethereum, and     automatically enforces the terms of an agreement or logic when predefined     conditions are met. These contracts eliminate the need for intermediaries     such as lawyers or banks, as the blockchain guarantees execution exactly as     written. Smart contracts possess several key features: autonomous     execution, meaning they operate without human intervention once deployed;     immutability, ensuring the code cannot be altered, which builds reliability     and trust; transparency, allowing     anyone to inspect the contract’s code and transaction history;     </a:t>
            </a:r>
            <a:r>
              <a:rPr lang="en-GB" dirty="0" err="1"/>
              <a:t>trustlessness</a:t>
            </a:r>
            <a:r>
              <a:rPr lang="en-GB" dirty="0"/>
              <a:t>, where users do not need to trust the other party because the     blockchain ensures execution; and security, as they are protected by     cryptographic infrastructure and decentralized consensus. In practice, a     developer writes the contract in a language like Solidity and deploys it to     the blockchain. Users interact with the contract by sending transactions,     such as transferring ETH or triggering specific functions. The contract     then executes its logic automatically based on the input and current state.     A practical example is Uniswap, a decentralized exchange where smart     contracts manage token swaps, liquidity     pools, and fee distribution—all without human or corporate     intervention. These capabilities make smart contracts foundational to     decentralized applications and the broader Web3 ecosystem.                       Autonomous Execution
Smart contracts run automatically without human intervention once deployed on the blockchain.
Immutability and Trust
Once deployed, smart contract code cannot be altered, ensuring reliability and trustworthiness.
Transparency and Security
Smart contracts provide transparent code and transaction history, secured by cryptography and consensus.
Smart contracts enable decentralized apps like exchanges that function without intermediaries or central control.
Smart Contracts
Smart contracts are     self-executing programs that run on blockchains, most commonly Ethereum.     They automatically enforce the terms of an agreement or logic when specific     conditions are met, eliminating the need for intermediaries like lawyers or     banks. The blockchain guarantees that the contract will execute exactly as     written. Key features of smart contracts include autonomous execution,     immutability, transparency, </a:t>
            </a:r>
            <a:r>
              <a:rPr lang="en-GB" dirty="0" err="1"/>
              <a:t>trustlessness</a:t>
            </a:r>
            <a:r>
              <a:rPr lang="en-GB" dirty="0"/>
              <a:t>, and security. Once deployed,     they operate without human intervention, cannot be altered, are visible to     all, do not require trust between parties, and are protected by     cryptographic infrastructure and decentralized consensus. In practice,     developers write smart contracts in languages like Solidity and deploy them     to the blockchain. Users interact with these contracts by sending     transactions, which trigger specific functions. The contract executes its     logic based on the input and current state. For example, in decentralized     exchanges like Uniswap, smart contracts manage token swaps, liquidity     pools, and fee distribution automatically, without human or corporate     involvement.                         Definition and Function
Smart contracts are self-executing blockchain programs that enforce agreements automatically when conditions are met.
Key Features
Smart contracts offer immutability, transparency, </a:t>
            </a:r>
            <a:r>
              <a:rPr lang="en-GB" dirty="0" err="1"/>
              <a:t>trustlessness</a:t>
            </a:r>
            <a:r>
              <a:rPr lang="en-GB" dirty="0"/>
              <a:t>, security, and autonomous operation without intermediaries.
Development and Interaction
Developers write smart contracts in languages like Solidity; users trigger contract functions via transactions.
Real-world Applications
Smart contracts power decentralized exchanges managing token swaps, liquidity, and fees without human intervention.
</a:t>
            </a:r>
          </a:p>
        </p:txBody>
      </p:sp>
      <p:sp>
        <p:nvSpPr>
          <p:cNvPr id="4" name="Slide Number Placeholder 3"/>
          <p:cNvSpPr>
            <a:spLocks noGrp="1"/>
          </p:cNvSpPr>
          <p:nvPr>
            <p:ph type="sldNum" sz="quarter" idx="5"/>
          </p:nvPr>
        </p:nvSpPr>
        <p:spPr/>
        <p:txBody>
          <a:bodyPr/>
          <a:lstStyle/>
          <a:p>
            <a:fld id="{5BF25488-41BA-4A2D-8B5D-78D094027116}" type="slidenum">
              <a:rPr lang="en-GB" smtClean="0"/>
              <a:t>10</a:t>
            </a:fld>
            <a:endParaRPr lang="en-GB"/>
          </a:p>
        </p:txBody>
      </p:sp>
    </p:spTree>
    <p:extLst>
      <p:ext uri="{BB962C8B-B14F-4D97-AF65-F5344CB8AC3E}">
        <p14:creationId xmlns:p14="http://schemas.microsoft.com/office/powerpoint/2010/main" val="224048297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
---
This slide references information from the following file: https://ebaonline-my.sharepoint.com/personal/christian_moor_eba_europa_eu/_layouts/15/Doc.aspx?sourcedoc=%7BF40365B3-858F-4F67-9E1F-F2B9AE8ECFCF%7D&amp;file=Crypto%20Basic%201st%20drafts_test.docx&amp;action=default&amp;mobileredirect=true&amp;DefaultItemOpen=1
Decentralized      Applications (dApps)                                                             9/6/2025
Presenter Notes     2025-09-06     12:24:59     --------------------------------------------      --- This slide references information     from the following file:     https://ebaonline-my.sharepoint.com/personal/christian_moor_eba_europa_eu/_layouts/15/Doc.aspx?sourcedoc=%7BD512F7F6-0198-4066-A5A2-CD7EE58FDC36%7D&amp;file=Slide6_Smart_Contract.pptx&amp;action=edit&amp;mobileredirect=true   Decentralized applications, or     dApps, represent a new paradigm in software development and online     interaction. Unlike traditional applications that run on centralized     servers controlled by companies, dApps operate on blockchain networks like     Ethereum, ensuring no single entity has control. This peer-to-peer     architecture makes dApps more open, transparent, and resistant to     censorship. At the core of every dApp is a smart contract, which defines     the rules and automates execution when conditions are met. These contracts     are immutable and publicly visible, fostering trust and accountability. A     typical dApp consists of a frontend—what users interact     with—and a backend powered by smart contracts that manage logic and     data on the blockchain. Users connect to dApps using digital wallets like     MetaMask, which allow secure transaction signing and interaction with the     blockchain. dApps span various domains, including financial platforms like     Uniswap and Aave, NFT marketplaces like OpenSea, blockchain-based games,     decentralized social media, and governance systems known as DAOs. They are     the foundational elements of Web3, promoting user control, ownership, and     freedom.                         Peer-to-Peer Architecture
dApps run on blockchain networks, eliminating centralized control and enhancing transparency and censorship resistance.
Smart Contracts Role
Smart contracts automate rules and execution on the blockchain, ensuring immutability and public visibility.
User Interaction via Wallets
Users access dApps through digital wallets that securely sign transactions and enable blockchain interaction.
DApps Use Cases
dApps cover finance, NFTs, gaming, social media, and governance, driving Web3’s user empowerment and ownership.
</a:t>
            </a:r>
          </a:p>
        </p:txBody>
      </p:sp>
      <p:sp>
        <p:nvSpPr>
          <p:cNvPr id="4" name="Slide Number Placeholder 3"/>
          <p:cNvSpPr>
            <a:spLocks noGrp="1"/>
          </p:cNvSpPr>
          <p:nvPr>
            <p:ph type="sldNum" sz="quarter" idx="5"/>
          </p:nvPr>
        </p:nvSpPr>
        <p:spPr/>
        <p:txBody>
          <a:bodyPr/>
          <a:lstStyle/>
          <a:p>
            <a:fld id="{5BF25488-41BA-4A2D-8B5D-78D094027116}" type="slidenum">
              <a:rPr lang="en-GB" smtClean="0"/>
              <a:t>11</a:t>
            </a:fld>
            <a:endParaRPr lang="en-GB"/>
          </a:p>
        </p:txBody>
      </p:sp>
    </p:spTree>
    <p:extLst>
      <p:ext uri="{BB962C8B-B14F-4D97-AF65-F5344CB8AC3E}">
        <p14:creationId xmlns:p14="http://schemas.microsoft.com/office/powerpoint/2010/main" val="156427627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94F0BAA-382C-0A46-74D7-03ACEAD5BD2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A15DDC4-E666-0DB0-4856-AF252CCCA3A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069AB1D-E8C0-E4AD-BAFB-C3CBA6D45F31}"/>
              </a:ext>
            </a:extLst>
          </p:cNvPr>
          <p:cNvSpPr>
            <a:spLocks noGrp="1"/>
          </p:cNvSpPr>
          <p:nvPr>
            <p:ph type="body" idx="1"/>
          </p:nvPr>
        </p:nvSpPr>
        <p:spPr/>
        <p:txBody>
          <a:bodyPr/>
          <a:lstStyle/>
          <a:p>
            <a:r>
              <a:rPr lang="en-GB"/>
              <a:t>
---
This slide references information from the following file: https://ebaonline-my.sharepoint.com/personal/christian_moor_eba_europa_eu/_layouts/15/Doc.aspx?sourcedoc=%7BF40365B3-858F-4F67-9E1F-F2B9AE8ECFCF%7D&amp;file=Crypto%20Basic%201st%20drafts_test.docx&amp;action=default&amp;mobileredirect=true&amp;DefaultItemOpen=1
Decentralized      Applications (dApps)                                                             9/6/2025
Presenter Notes     2025-09-06     12:24:59     --------------------------------------------      --- This slide references information     from the following file:     https://ebaonline-my.sharepoint.com/personal/christian_moor_eba_europa_eu/_layouts/15/Doc.aspx?sourcedoc=%7BD512F7F6-0198-4066-A5A2-CD7EE58FDC36%7D&amp;file=Slide6_Smart_Contract.pptx&amp;action=edit&amp;mobileredirect=true   Decentralized applications, or     dApps, represent a new paradigm in software development and online     interaction. Unlike traditional applications that run on centralized     servers controlled by companies, dApps operate on blockchain networks like     Ethereum, ensuring no single entity has control. This peer-to-peer     architecture makes dApps more open, transparent, and resistant to     censorship. At the core of every dApp is a smart contract, which defines     the rules and automates execution when conditions are met. These contracts     are immutable and publicly visible, fostering trust and accountability. A     typical dApp consists of a frontend—what users interact     with—and a backend powered by smart contracts that manage logic and     data on the blockchain. Users connect to dApps using digital wallets like     MetaMask, which allow secure transaction signing and interaction with the     blockchain. dApps span various domains, including financial platforms like     Uniswap and Aave, NFT marketplaces like OpenSea, blockchain-based games,     decentralized social media, and governance systems known as DAOs. They are     the foundational elements of Web3, promoting user control, ownership, and     freedom.                         Peer-to-Peer Architecture
dApps run on blockchain networks, eliminating centralized control and enhancing transparency and censorship resistance.
Smart Contracts Role
Smart contracts automate rules and execution on the blockchain, ensuring immutability and public visibility.
User Interaction via Wallets
Users access dApps through digital wallets that securely sign transactions and enable blockchain interaction.
DApps Use Cases
dApps cover finance, NFTs, gaming, social media, and governance, driving Web3’s user empowerment and ownership.
</a:t>
            </a:r>
          </a:p>
        </p:txBody>
      </p:sp>
      <p:sp>
        <p:nvSpPr>
          <p:cNvPr id="4" name="Slide Number Placeholder 3">
            <a:extLst>
              <a:ext uri="{FF2B5EF4-FFF2-40B4-BE49-F238E27FC236}">
                <a16:creationId xmlns:a16="http://schemas.microsoft.com/office/drawing/2014/main" id="{555A5FCF-C399-FB7E-362A-90CC13D66896}"/>
              </a:ext>
            </a:extLst>
          </p:cNvPr>
          <p:cNvSpPr>
            <a:spLocks noGrp="1"/>
          </p:cNvSpPr>
          <p:nvPr>
            <p:ph type="sldNum" sz="quarter" idx="5"/>
          </p:nvPr>
        </p:nvSpPr>
        <p:spPr/>
        <p:txBody>
          <a:bodyPr/>
          <a:lstStyle/>
          <a:p>
            <a:fld id="{5BF25488-41BA-4A2D-8B5D-78D094027116}" type="slidenum">
              <a:rPr lang="en-GB" smtClean="0"/>
              <a:t>12</a:t>
            </a:fld>
            <a:endParaRPr lang="en-GB"/>
          </a:p>
        </p:txBody>
      </p:sp>
    </p:spTree>
    <p:extLst>
      <p:ext uri="{BB962C8B-B14F-4D97-AF65-F5344CB8AC3E}">
        <p14:creationId xmlns:p14="http://schemas.microsoft.com/office/powerpoint/2010/main" val="73456427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
Layer 2 Solutions
•                Scaling Blockchain: The Role of Layer 2 Solutions
•                                  What is Layer 2?
•                - Protocols built on Layer 1 to improve scalability, speed, and cost-efficiency.
•                - Process transactions off-chain or in optimized formats, then anchor results to Layer 1.
•                                  Types of Layer 2 Solutions:
•                1. State Channels – Off-chain transactions, final result submitted to Layer 1 (e.g., Lightning Network).
•                2. Rollups – Bundle transactions:
•                    • Optimistic Rollups – Assume validity unless challenged.
•                    • ZK-Rollups – Use cryptographic proofs.
•                3. Plasma – Child chains committing periodically to Layer 1.
•                4. </a:t>
            </a:r>
            <a:r>
              <a:rPr lang="en-GB" dirty="0" err="1"/>
              <a:t>Validium</a:t>
            </a:r>
            <a:r>
              <a:rPr lang="en-GB" dirty="0"/>
              <a:t> – ZK-style proofs with off-chain data storage.
•                                  Benefits:
•                - Faster transactions
•                - Lower fees
•                - Scalable blockchain ecosystem
•                                  Interaction with Layer 1:
•                - Anchoring: Post data/proofs to Layer 1 for security.
•                - Bridges: Move assets between layers.
•                - Smart Contracts: Trigger cross-layer actions.
•                - Data Availability: Layer 1 ensures recovery and trust.
•                                  Key Insight:
•                Layer 2 offloads computation while Layer 1 ensures trust and finality.
</a:t>
            </a:r>
          </a:p>
        </p:txBody>
      </p:sp>
      <p:sp>
        <p:nvSpPr>
          <p:cNvPr id="4" name="Slide Number Placeholder 3"/>
          <p:cNvSpPr>
            <a:spLocks noGrp="1"/>
          </p:cNvSpPr>
          <p:nvPr>
            <p:ph type="sldNum" sz="quarter" idx="5"/>
          </p:nvPr>
        </p:nvSpPr>
        <p:spPr/>
        <p:txBody>
          <a:bodyPr/>
          <a:lstStyle/>
          <a:p>
            <a:fld id="{5BF25488-41BA-4A2D-8B5D-78D094027116}" type="slidenum">
              <a:rPr lang="en-GB" smtClean="0"/>
              <a:t>13</a:t>
            </a:fld>
            <a:endParaRPr lang="en-GB"/>
          </a:p>
        </p:txBody>
      </p:sp>
    </p:spTree>
    <p:extLst>
      <p:ext uri="{BB962C8B-B14F-4D97-AF65-F5344CB8AC3E}">
        <p14:creationId xmlns:p14="http://schemas.microsoft.com/office/powerpoint/2010/main" val="154966292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
Layer 1 blockchains such as Ethereum     and Bitcoin serve as foundational networks in the decentralized ecosystem.     Each operates independently with its own set of rules, consensus     mechanisms, and technical architecture—Ethereum uses Solidity for     smart contracts, while Bitcoin employs the UTXO model for secure value     transfer. This independence, while beneficial for security and     specialization, creates a significant challenge: these blockchains do not     naturally communicate with one another. This lack of interoperability is     akin to sovereign nations speaking different languages, and it poses a     bottleneck in achieving global collaboration through decentralization.  To address this issue, several     solutions have emerged. One of the earliest methods involves bridges and     wrapped assets. Bridges are protocols that lock assets on one blockchain     and mint equivalent tokens on another. For example, Bitcoin can be locked     on its native network and represented as Wrapped Bitcoin (WBTC) on     Ethereum, enabling its use in Ethereum’s DeFi ecosystem. However,     bridges often introduce vulnerabilities due to their centralized nature,     and some have been exploited for substantial financial losses.  A more advanced solution is     cross-chain messaging protocols. Technologies like </a:t>
            </a:r>
            <a:r>
              <a:rPr lang="en-GB" dirty="0" err="1"/>
              <a:t>LayerZero</a:t>
            </a:r>
            <a:r>
              <a:rPr lang="en-GB" dirty="0"/>
              <a:t>, </a:t>
            </a:r>
            <a:r>
              <a:rPr lang="en-GB" dirty="0" err="1"/>
              <a:t>Axelar</a:t>
            </a:r>
            <a:r>
              <a:rPr lang="en-GB" dirty="0"/>
              <a:t>, and     Wormhole allow smart contracts on one blockchain to trigger actions on     another. This approach goes beyond simple token transfers and enables     complex cross-chain logic. For instance, a DAO on Ethereum could vote to     release funds from a treasury on Cosmos, showcasing the potential for     integrated governance across chains.      Some ecosystems are designed with interoperability at their core.     Cosmos utilizes the Inter-Blockchain Communication (IBC) protocol, allowing     independent blockchains to exchange data and assets natively without     relying on external bridges. </a:t>
            </a:r>
            <a:r>
              <a:rPr lang="en-GB" dirty="0" err="1"/>
              <a:t>Polkadot</a:t>
            </a:r>
            <a:r>
              <a:rPr lang="en-GB" dirty="0"/>
              <a:t> employs the Cross-Chain Message     Passing (XCMP) protocol among </a:t>
            </a:r>
            <a:r>
              <a:rPr lang="en-GB" dirty="0" err="1"/>
              <a:t>parachains</a:t>
            </a:r>
            <a:r>
              <a:rPr lang="en-GB" dirty="0"/>
              <a:t> that share a common security     layer, offering a scalable and secure model for interoperability.  Looking ahead, the vision is a     multi-chain world where assets and data flow seamlessly across networks,     developers build applications that span multiple Layer 1s, and users     interact with decentralized applications without needing to understand the     underlying blockchain. Achieving this future requires secure, scalable, and     trust-minimized interoperability protocols, along with policy frameworks     that support innovation while managing associated risks.                       Ethereum and Bitcoin operate independently with distinct architectures and consensus models, limiting natural communication.
Bridges and Wrapped Assets
Bridges lock assets on one chain and mint equivalents on another, enabling cross-chain token use but posing security risks.
Cross-Chain Messaging Protocols
Protocols like </a:t>
            </a:r>
            <a:r>
              <a:rPr lang="en-GB" dirty="0" err="1"/>
              <a:t>LayerZero</a:t>
            </a:r>
            <a:r>
              <a:rPr lang="en-GB" dirty="0"/>
              <a:t> enable smart contracts on different blockchains to communicate and execute complex logic seamlessly.
Native Interoperability Ecosystems
Ecosystems such as Cosmos and </a:t>
            </a:r>
            <a:r>
              <a:rPr lang="en-GB" dirty="0" err="1"/>
              <a:t>Polkadot</a:t>
            </a:r>
            <a:r>
              <a:rPr lang="en-GB" dirty="0"/>
              <a:t> use native protocols like IBC and XCMP for secure, scalable blockchain interoperability.
</a:t>
            </a:r>
          </a:p>
        </p:txBody>
      </p:sp>
      <p:sp>
        <p:nvSpPr>
          <p:cNvPr id="4" name="Slide Number Placeholder 3"/>
          <p:cNvSpPr>
            <a:spLocks noGrp="1"/>
          </p:cNvSpPr>
          <p:nvPr>
            <p:ph type="sldNum" sz="quarter" idx="5"/>
          </p:nvPr>
        </p:nvSpPr>
        <p:spPr/>
        <p:txBody>
          <a:bodyPr/>
          <a:lstStyle/>
          <a:p>
            <a:fld id="{5BF25488-41BA-4A2D-8B5D-78D094027116}" type="slidenum">
              <a:rPr lang="en-GB" smtClean="0"/>
              <a:t>14</a:t>
            </a:fld>
            <a:endParaRPr lang="en-GB"/>
          </a:p>
        </p:txBody>
      </p:sp>
    </p:spTree>
    <p:extLst>
      <p:ext uri="{BB962C8B-B14F-4D97-AF65-F5344CB8AC3E}">
        <p14:creationId xmlns:p14="http://schemas.microsoft.com/office/powerpoint/2010/main" val="383647324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
Crypto Assets – Tokens
•               Types of Crypto Tokens:
–       Utility Tokens – Access to services (e.g., $ETH, $BNB)
–       Security Tokens – Represent real-world assets, regulated
–       Governance Tokens – Voting rights in protocols (e.g., $UNI, $MKR)
–       Stablecoins – Pegged to fiat (e.g., $USDT, $USDC)
–       Non-Fungible Tokens (NFTs) – Unique digital assets
•               Functions of Tokens:
–       Medium of exchange and store of value
–       Access rights to platforms
–       Incentives for staking and contributions
–       Governance and voting power
–       Collateral in DeFi protocols
•               Roles Across Layers:
–       Infrastructure Layer – Power smart contracts (e.g., $ETH, $SOL)
–       Application Layer – Enable </a:t>
            </a:r>
            <a:r>
              <a:rPr lang="en-GB" dirty="0" err="1"/>
              <a:t>dApps</a:t>
            </a:r>
            <a:r>
              <a:rPr lang="en-GB" dirty="0"/>
              <a:t>
–       Financial Layer – Facilitate lending, borrowing, yield farming
–       Community Layer – Build DAOs
•               Token Standards:
–       ERC-20 – Fungible tokens
–       ERC-721 – Non-fungible tokens (NFTs)
Image source: Microsoft 365 content library
</a:t>
            </a:r>
          </a:p>
        </p:txBody>
      </p:sp>
      <p:sp>
        <p:nvSpPr>
          <p:cNvPr id="4" name="Slide Number Placeholder 3"/>
          <p:cNvSpPr>
            <a:spLocks noGrp="1"/>
          </p:cNvSpPr>
          <p:nvPr>
            <p:ph type="sldNum" sz="quarter" idx="5"/>
          </p:nvPr>
        </p:nvSpPr>
        <p:spPr/>
        <p:txBody>
          <a:bodyPr/>
          <a:lstStyle/>
          <a:p>
            <a:fld id="{5BF25488-41BA-4A2D-8B5D-78D094027116}" type="slidenum">
              <a:rPr lang="en-GB" smtClean="0"/>
              <a:t>15</a:t>
            </a:fld>
            <a:endParaRPr lang="en-GB"/>
          </a:p>
        </p:txBody>
      </p:sp>
    </p:spTree>
    <p:extLst>
      <p:ext uri="{BB962C8B-B14F-4D97-AF65-F5344CB8AC3E}">
        <p14:creationId xmlns:p14="http://schemas.microsoft.com/office/powerpoint/2010/main" val="377277362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
---
This slide references information from the following file: https://ebaonline-my.sharepoint.com/personal/christian_moor_eba_europa_eu/_layouts/15/Doc.aspx?sourcedoc=%7BF40365B3-858F-4F67-9E1F-F2B9AE8ECFCF%7D&amp;file=Crypto%20Basic%201st%20drafts_test.docx&amp;action=default&amp;mobileredirect=true&amp;DefaultItemOpen=1
Slide 14 – Crypto Exchanges
•                Crypto exchanges are the backbone of the crypto market, onboarding millions of users and facilitating most of the global trading volume.
•                                  History:
•                - 2010: BitcoinMarket.com pioneers BTC-to-fiat exchange.
•                - Mt. Gox: Dominant early exchange, collapsed in 2014 due to hack.
•                - FTX: Collapsed in 2022 due to alleged fraud, triggering global regulatory push.
•                                  Types of Exchanges:
•                Centralized Exchanges (CEXs):
•                - Examples: Binance, Coinbase, Kraken
•                - Features: High liquidity, fiat on-ramps, advanced trading tools
•                - Risks: Custodial risk, trust in platform
•                Decentralized Exchanges (DEXs):
•                - Examples: Uniswap, SushiSwap, Curve
•                - Features: Privacy, asset control, no intermediaries
•                - Challenges: Lower liquidity, slower speeds, limited assets
•                                  Importance of Exchanges:
•                - Liquidity: Efficient price discovery
•                - Accessibility: Onboard users, fiat-to-crypto conversion
•                - Innovation: New financial products
•                - Security: Custodian responsibilities
•                - Regulation: Bridge to traditional finance
•                Crypto exchanges have evolved into sophisticated financial infrastructure essential to the blockchain ecosystem.
Image source: Microsoft 365 content library
</a:t>
            </a:r>
          </a:p>
        </p:txBody>
      </p:sp>
      <p:sp>
        <p:nvSpPr>
          <p:cNvPr id="4" name="Slide Number Placeholder 3"/>
          <p:cNvSpPr>
            <a:spLocks noGrp="1"/>
          </p:cNvSpPr>
          <p:nvPr>
            <p:ph type="sldNum" sz="quarter" idx="5"/>
          </p:nvPr>
        </p:nvSpPr>
        <p:spPr/>
        <p:txBody>
          <a:bodyPr/>
          <a:lstStyle/>
          <a:p>
            <a:fld id="{5BF25488-41BA-4A2D-8B5D-78D094027116}" type="slidenum">
              <a:rPr lang="en-GB" smtClean="0"/>
              <a:t>16</a:t>
            </a:fld>
            <a:endParaRPr lang="en-GB"/>
          </a:p>
        </p:txBody>
      </p:sp>
    </p:spTree>
    <p:extLst>
      <p:ext uri="{BB962C8B-B14F-4D97-AF65-F5344CB8AC3E}">
        <p14:creationId xmlns:p14="http://schemas.microsoft.com/office/powerpoint/2010/main" val="417965510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CFEB767-81C4-2B41-AC6B-7B72DAF6DCF5}" type="slidenum">
              <a:rPr lang="en-US" smtClean="0"/>
              <a:t>17</a:t>
            </a:fld>
            <a:endParaRPr lang="en-US"/>
          </a:p>
        </p:txBody>
      </p:sp>
    </p:spTree>
    <p:extLst>
      <p:ext uri="{BB962C8B-B14F-4D97-AF65-F5344CB8AC3E}">
        <p14:creationId xmlns:p14="http://schemas.microsoft.com/office/powerpoint/2010/main" val="392606208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BF25488-41BA-4A2D-8B5D-78D094027116}" type="slidenum">
              <a:rPr lang="en-GB" smtClean="0"/>
              <a:t>18</a:t>
            </a:fld>
            <a:endParaRPr lang="en-GB"/>
          </a:p>
        </p:txBody>
      </p:sp>
    </p:spTree>
    <p:extLst>
      <p:ext uri="{BB962C8B-B14F-4D97-AF65-F5344CB8AC3E}">
        <p14:creationId xmlns:p14="http://schemas.microsoft.com/office/powerpoint/2010/main" val="230545982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743EC3E-A4F1-8ED4-E4D5-A78D2E4E403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159C065-5015-AE46-46F9-CB21B0B25794}"/>
              </a:ext>
            </a:extLst>
          </p:cNvPr>
          <p:cNvSpPr>
            <a:spLocks noGrp="1" noRot="1" noChangeAspect="1"/>
          </p:cNvSpPr>
          <p:nvPr>
            <p:ph type="sldImg"/>
          </p:nvPr>
        </p:nvSpPr>
        <p:spPr/>
      </p:sp>
      <p:sp>
        <p:nvSpPr>
          <p:cNvPr id="4" name="Slide Number Placeholder 3">
            <a:extLst>
              <a:ext uri="{FF2B5EF4-FFF2-40B4-BE49-F238E27FC236}">
                <a16:creationId xmlns:a16="http://schemas.microsoft.com/office/drawing/2014/main" id="{D4602226-D3CE-93B9-C660-18A40E810F40}"/>
              </a:ext>
            </a:extLst>
          </p:cNvPr>
          <p:cNvSpPr>
            <a:spLocks noGrp="1"/>
          </p:cNvSpPr>
          <p:nvPr>
            <p:ph type="sldNum" sz="quarter" idx="5"/>
          </p:nvPr>
        </p:nvSpPr>
        <p:spPr/>
        <p:txBody>
          <a:bodyPr/>
          <a:lstStyle/>
          <a:p>
            <a:fld id="{FF997221-D377-4504-996C-CD3170C2C17D}" type="slidenum">
              <a:rPr lang="en-GB" smtClean="0"/>
              <a:t>19</a:t>
            </a:fld>
            <a:endParaRPr lang="en-GB"/>
          </a:p>
        </p:txBody>
      </p:sp>
    </p:spTree>
    <p:extLst>
      <p:ext uri="{BB962C8B-B14F-4D97-AF65-F5344CB8AC3E}">
        <p14:creationId xmlns:p14="http://schemas.microsoft.com/office/powerpoint/2010/main" val="13293857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9F116A5-9558-3AA7-E656-E12047D2478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37EA977-4DA5-3110-94A9-23538293A83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ED48029-B4E8-4EB6-E524-6CF9DF094A65}"/>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FEB0172D-126A-1AC6-2E54-04B3DB532656}"/>
              </a:ext>
            </a:extLst>
          </p:cNvPr>
          <p:cNvSpPr>
            <a:spLocks noGrp="1"/>
          </p:cNvSpPr>
          <p:nvPr>
            <p:ph type="sldNum" sz="quarter" idx="5"/>
          </p:nvPr>
        </p:nvSpPr>
        <p:spPr/>
        <p:txBody>
          <a:bodyPr/>
          <a:lstStyle/>
          <a:p>
            <a:fld id="{5BF25488-41BA-4A2D-8B5D-78D094027116}" type="slidenum">
              <a:rPr lang="en-GB" smtClean="0"/>
              <a:t>2</a:t>
            </a:fld>
            <a:endParaRPr lang="en-GB"/>
          </a:p>
        </p:txBody>
      </p:sp>
    </p:spTree>
    <p:extLst>
      <p:ext uri="{BB962C8B-B14F-4D97-AF65-F5344CB8AC3E}">
        <p14:creationId xmlns:p14="http://schemas.microsoft.com/office/powerpoint/2010/main" val="188461135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7DDB3DD-4DF8-55B2-9BFB-C2D32B09509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7653A25-960D-BE2D-81E0-81A01DF673D3}"/>
              </a:ext>
            </a:extLst>
          </p:cNvPr>
          <p:cNvSpPr>
            <a:spLocks noGrp="1" noRot="1" noChangeAspect="1"/>
          </p:cNvSpPr>
          <p:nvPr>
            <p:ph type="sldImg"/>
          </p:nvPr>
        </p:nvSpPr>
        <p:spPr/>
      </p:sp>
      <p:sp>
        <p:nvSpPr>
          <p:cNvPr id="4" name="Slide Number Placeholder 3">
            <a:extLst>
              <a:ext uri="{FF2B5EF4-FFF2-40B4-BE49-F238E27FC236}">
                <a16:creationId xmlns:a16="http://schemas.microsoft.com/office/drawing/2014/main" id="{258EE8F6-B0BB-4051-FC2A-27B94AFF5B70}"/>
              </a:ext>
            </a:extLst>
          </p:cNvPr>
          <p:cNvSpPr>
            <a:spLocks noGrp="1"/>
          </p:cNvSpPr>
          <p:nvPr>
            <p:ph type="sldNum" sz="quarter" idx="5"/>
          </p:nvPr>
        </p:nvSpPr>
        <p:spPr/>
        <p:txBody>
          <a:bodyPr/>
          <a:lstStyle/>
          <a:p>
            <a:fld id="{FF997221-D377-4504-996C-CD3170C2C17D}" type="slidenum">
              <a:rPr lang="en-GB" smtClean="0"/>
              <a:t>20</a:t>
            </a:fld>
            <a:endParaRPr lang="en-GB"/>
          </a:p>
        </p:txBody>
      </p:sp>
    </p:spTree>
    <p:extLst>
      <p:ext uri="{BB962C8B-B14F-4D97-AF65-F5344CB8AC3E}">
        <p14:creationId xmlns:p14="http://schemas.microsoft.com/office/powerpoint/2010/main" val="150403757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BF25488-41BA-4A2D-8B5D-78D094027116}" type="slidenum">
              <a:rPr lang="en-GB" smtClean="0"/>
              <a:t>21</a:t>
            </a:fld>
            <a:endParaRPr lang="en-GB"/>
          </a:p>
        </p:txBody>
      </p:sp>
    </p:spTree>
    <p:extLst>
      <p:ext uri="{BB962C8B-B14F-4D97-AF65-F5344CB8AC3E}">
        <p14:creationId xmlns:p14="http://schemas.microsoft.com/office/powerpoint/2010/main" val="124753526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C0F16D8-22B8-42E9-EFF7-0948E93D098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88B7382-72CF-7490-FB3A-903D9A148EA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6708CF0-192B-3BC1-640C-50FB5EBA7F2E}"/>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7F320E53-AE3C-91EA-644A-34B5024516D2}"/>
              </a:ext>
            </a:extLst>
          </p:cNvPr>
          <p:cNvSpPr>
            <a:spLocks noGrp="1"/>
          </p:cNvSpPr>
          <p:nvPr>
            <p:ph type="sldNum" sz="quarter" idx="5"/>
          </p:nvPr>
        </p:nvSpPr>
        <p:spPr/>
        <p:txBody>
          <a:bodyPr/>
          <a:lstStyle/>
          <a:p>
            <a:fld id="{5BF25488-41BA-4A2D-8B5D-78D094027116}" type="slidenum">
              <a:rPr lang="en-GB" smtClean="0"/>
              <a:t>22</a:t>
            </a:fld>
            <a:endParaRPr lang="en-GB"/>
          </a:p>
        </p:txBody>
      </p:sp>
    </p:spTree>
    <p:extLst>
      <p:ext uri="{BB962C8B-B14F-4D97-AF65-F5344CB8AC3E}">
        <p14:creationId xmlns:p14="http://schemas.microsoft.com/office/powerpoint/2010/main" val="37235572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7DC17EF-F947-3289-E124-FA1C74E60C3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11D567E-6164-9D99-AEB2-5A87DBC1611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1242B68-7567-98DB-7E0A-475F4BBEDF73}"/>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BA08F588-CAB2-9985-393F-E4D52C4F5C70}"/>
              </a:ext>
            </a:extLst>
          </p:cNvPr>
          <p:cNvSpPr>
            <a:spLocks noGrp="1"/>
          </p:cNvSpPr>
          <p:nvPr>
            <p:ph type="sldNum" sz="quarter" idx="5"/>
          </p:nvPr>
        </p:nvSpPr>
        <p:spPr/>
        <p:txBody>
          <a:bodyPr/>
          <a:lstStyle/>
          <a:p>
            <a:fld id="{5BF25488-41BA-4A2D-8B5D-78D094027116}" type="slidenum">
              <a:rPr lang="en-GB" smtClean="0"/>
              <a:t>3</a:t>
            </a:fld>
            <a:endParaRPr lang="en-GB"/>
          </a:p>
        </p:txBody>
      </p:sp>
    </p:spTree>
    <p:extLst>
      <p:ext uri="{BB962C8B-B14F-4D97-AF65-F5344CB8AC3E}">
        <p14:creationId xmlns:p14="http://schemas.microsoft.com/office/powerpoint/2010/main" val="171064744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34E529D-4D6C-1B33-C9FA-86E80B2D34E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56363D7-CDCD-4906-87E9-E1AFCB039C2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6DF01E4-DB1F-CE6D-AF06-23F27D4A1547}"/>
              </a:ext>
            </a:extLst>
          </p:cNvPr>
          <p:cNvSpPr>
            <a:spLocks noGrp="1"/>
          </p:cNvSpPr>
          <p:nvPr>
            <p:ph type="body" idx="1"/>
          </p:nvPr>
        </p:nvSpPr>
        <p:spPr/>
        <p:txBody>
          <a:bodyPr/>
          <a:lstStyle/>
          <a:p>
            <a:r>
              <a:rPr lang="en-GB" dirty="0"/>
              <a:t>
</a:t>
            </a:r>
          </a:p>
        </p:txBody>
      </p:sp>
      <p:sp>
        <p:nvSpPr>
          <p:cNvPr id="4" name="Slide Number Placeholder 3">
            <a:extLst>
              <a:ext uri="{FF2B5EF4-FFF2-40B4-BE49-F238E27FC236}">
                <a16:creationId xmlns:a16="http://schemas.microsoft.com/office/drawing/2014/main" id="{43C476BE-5BC8-A59B-32DD-DD23F63FF04A}"/>
              </a:ext>
            </a:extLst>
          </p:cNvPr>
          <p:cNvSpPr>
            <a:spLocks noGrp="1"/>
          </p:cNvSpPr>
          <p:nvPr>
            <p:ph type="sldNum" sz="quarter" idx="5"/>
          </p:nvPr>
        </p:nvSpPr>
        <p:spPr/>
        <p:txBody>
          <a:bodyPr/>
          <a:lstStyle/>
          <a:p>
            <a:fld id="{5BF25488-41BA-4A2D-8B5D-78D094027116}" type="slidenum">
              <a:rPr lang="en-GB" smtClean="0"/>
              <a:t>4</a:t>
            </a:fld>
            <a:endParaRPr lang="en-GB"/>
          </a:p>
        </p:txBody>
      </p:sp>
    </p:spTree>
    <p:extLst>
      <p:ext uri="{BB962C8B-B14F-4D97-AF65-F5344CB8AC3E}">
        <p14:creationId xmlns:p14="http://schemas.microsoft.com/office/powerpoint/2010/main" val="381123148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4D26C52-C3A9-CF93-EDD7-2E50718065C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C1088FE-4968-5DDC-8AA1-9E748D5806F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000CB7B-B285-7C00-EA4D-249BF628631A}"/>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34D15C5C-A26A-E089-EDD6-23DE3539DAC9}"/>
              </a:ext>
            </a:extLst>
          </p:cNvPr>
          <p:cNvSpPr>
            <a:spLocks noGrp="1"/>
          </p:cNvSpPr>
          <p:nvPr>
            <p:ph type="sldNum" sz="quarter" idx="5"/>
          </p:nvPr>
        </p:nvSpPr>
        <p:spPr/>
        <p:txBody>
          <a:bodyPr/>
          <a:lstStyle/>
          <a:p>
            <a:fld id="{5BF25488-41BA-4A2D-8B5D-78D094027116}" type="slidenum">
              <a:rPr lang="en-GB" smtClean="0"/>
              <a:t>5</a:t>
            </a:fld>
            <a:endParaRPr lang="en-GB"/>
          </a:p>
        </p:txBody>
      </p:sp>
    </p:spTree>
    <p:extLst>
      <p:ext uri="{BB962C8B-B14F-4D97-AF65-F5344CB8AC3E}">
        <p14:creationId xmlns:p14="http://schemas.microsoft.com/office/powerpoint/2010/main" val="376104312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5475767-8D8B-FCA4-CBBB-0F651D455F8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D1125B9-7A6A-C87B-FB1C-1B0DCD0DD72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C0118B9-EB75-A655-DEA6-E540FCFE93F9}"/>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DE39F09C-2285-1188-F53C-D3AD2B50A38F}"/>
              </a:ext>
            </a:extLst>
          </p:cNvPr>
          <p:cNvSpPr>
            <a:spLocks noGrp="1"/>
          </p:cNvSpPr>
          <p:nvPr>
            <p:ph type="sldNum" sz="quarter" idx="5"/>
          </p:nvPr>
        </p:nvSpPr>
        <p:spPr/>
        <p:txBody>
          <a:bodyPr/>
          <a:lstStyle/>
          <a:p>
            <a:fld id="{5BF25488-41BA-4A2D-8B5D-78D094027116}" type="slidenum">
              <a:rPr lang="en-GB" smtClean="0"/>
              <a:t>6</a:t>
            </a:fld>
            <a:endParaRPr lang="en-GB"/>
          </a:p>
        </p:txBody>
      </p:sp>
    </p:spTree>
    <p:extLst>
      <p:ext uri="{BB962C8B-B14F-4D97-AF65-F5344CB8AC3E}">
        <p14:creationId xmlns:p14="http://schemas.microsoft.com/office/powerpoint/2010/main" val="410279367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BF25488-41BA-4A2D-8B5D-78D094027116}" type="slidenum">
              <a:rPr lang="en-GB" smtClean="0"/>
              <a:t>7</a:t>
            </a:fld>
            <a:endParaRPr lang="en-GB"/>
          </a:p>
        </p:txBody>
      </p:sp>
    </p:spTree>
    <p:extLst>
      <p:ext uri="{BB962C8B-B14F-4D97-AF65-F5344CB8AC3E}">
        <p14:creationId xmlns:p14="http://schemas.microsoft.com/office/powerpoint/2010/main" val="381325357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BF25488-41BA-4A2D-8B5D-78D094027116}" type="slidenum">
              <a:rPr lang="en-GB" smtClean="0"/>
              <a:t>8</a:t>
            </a:fld>
            <a:endParaRPr lang="en-GB"/>
          </a:p>
        </p:txBody>
      </p:sp>
    </p:spTree>
    <p:extLst>
      <p:ext uri="{BB962C8B-B14F-4D97-AF65-F5344CB8AC3E}">
        <p14:creationId xmlns:p14="http://schemas.microsoft.com/office/powerpoint/2010/main" val="242274889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
Ethereum and Web3
•                                                  Ethereum is a decentralized, open-source blockchain platform launched in 2015.
•                             It introduced smart contracts—programmable transactions that automate logic on the blockchain.
•                             Ethereum is the foundation of Web3, enabling decentralized applications (</a:t>
            </a:r>
            <a:r>
              <a:rPr lang="en-GB" dirty="0" err="1"/>
              <a:t>dApps</a:t>
            </a:r>
            <a:r>
              <a:rPr lang="en-GB" dirty="0"/>
              <a:t>).
•                                     Web3 Vision:
•               • Decentralization: Maintained by a global network of nodes.
•               • Ownership: Users hold tokens and NFTs directly in their wallets.
•               • Permissionless Innovation: Anyone can build and deploy apps without approval.
•                                     Ethereum Virtual Machine (EVM):
•               • Executes smart contract code securely and records results immutably.
•                                     How Smart Contracts &amp; </a:t>
            </a:r>
            <a:r>
              <a:rPr lang="en-GB" dirty="0" err="1"/>
              <a:t>dApps</a:t>
            </a:r>
            <a:r>
              <a:rPr lang="en-GB" dirty="0"/>
              <a:t> Work Together:
•               1. Developer writes and deploys a smart contract.
•               2. EVM executes the code across all nodes.
•               3. </a:t>
            </a:r>
            <a:r>
              <a:rPr lang="en-GB" dirty="0" err="1"/>
              <a:t>dApp</a:t>
            </a:r>
            <a:r>
              <a:rPr lang="en-GB" dirty="0"/>
              <a:t> provides a user interface to interact with the contract.
•               4. Users trigger functions (e.g., send ETH, mint NFTs).
•               5. EVM processes the transaction and records it on the blockchain.
Ethereum and Web3
Ethereum Platform Overview
Presenter Notes     2025-09-06     12:24:56     --------------------------------------------      --- This slide references information     from the following file:     https://fr-prod.asyncgw.teams.microsoft.com/v1/objects/0-frca-d20-ce0710f86fdff9ec01f3edb5ab1e2e41/views/original/digital_wallet_slide.pptx   Ethereum is a decentralized,     open-source blockchain platform launched in 2015 with the vision of     enabling programmable transactions through smart contracts, going beyond     Bitcoin’s role as digital money. It serves not only as a     cryptocurrency but as a transformative platform that has redefined the     digital economy and laid the foundation for Web3. The Web3 vision is built     on three core principles: decentralization, ownership, and permissionless     innovation. Ethereum is maintained by a global network of nodes rather than     a central authority, allowing users to hold digital assets like tokens and     NFTs directly in their wallets. Developers can build and deploy     applications on Ethereum without needing approval, fostering innovation.     Central to Ethereum’s functionality is the Ethereum Virtual Machine     (EVM), which executes smart contract code in a secure, decentralized     environment. The results of these executions, such as token transfers or     data updates, are recorded immutably on the blockchain. Smart contracts are     the building blocks of decentralized applications (</a:t>
            </a:r>
            <a:r>
              <a:rPr lang="en-GB" dirty="0" err="1"/>
              <a:t>dApps</a:t>
            </a:r>
            <a:r>
              <a:rPr lang="en-GB" dirty="0"/>
              <a:t>), providing the     logic and automation that allow </a:t>
            </a:r>
            <a:r>
              <a:rPr lang="en-GB" dirty="0" err="1"/>
              <a:t>dApps</a:t>
            </a:r>
            <a:r>
              <a:rPr lang="en-GB" dirty="0"/>
              <a:t> to function without centralized     control. The interaction between smart contracts and </a:t>
            </a:r>
            <a:r>
              <a:rPr lang="en-GB" dirty="0" err="1"/>
              <a:t>dApps</a:t>
            </a:r>
            <a:r>
              <a:rPr lang="en-GB" dirty="0"/>
              <a:t> involves     developers writing and deploying contracts, the EVM executing the code     across nodes, </a:t>
            </a:r>
            <a:r>
              <a:rPr lang="en-GB" dirty="0" err="1"/>
              <a:t>dApps</a:t>
            </a:r>
            <a:r>
              <a:rPr lang="en-GB" dirty="0"/>
              <a:t> providing user interfaces, users triggering contract     functions, and the blockchain recording the outcomes. This ecosystem forms     the backbone of Ethereum’s role in enabling a decentralized,     programmable internet—Web3.                             Ethereum is a decentralized blockchain platform enabling programmable transactions via smart contracts beyond cryptocurrency use.
Core Principles of Web3
Web3 emphasizes decentralization, user ownership of digital assets, and permissionless innovation to empower users and developers.
Ethereum Virtual Machine (EVM)
EVM securely executes smart contract code across nodes, ensuring decentralized and immutable recording of transactions.
Smart Contracts and </a:t>
            </a:r>
            <a:r>
              <a:rPr lang="en-GB" dirty="0" err="1"/>
              <a:t>dApps</a:t>
            </a:r>
            <a:r>
              <a:rPr lang="en-GB" dirty="0"/>
              <a:t>
Smart contracts automate logic for </a:t>
            </a:r>
            <a:r>
              <a:rPr lang="en-GB" dirty="0" err="1"/>
              <a:t>dApps</a:t>
            </a:r>
            <a:r>
              <a:rPr lang="en-GB" dirty="0"/>
              <a:t>, enabling decentralized applications without centralized control or approval.
Ethereum is a decentralized blockchain enabling programmable smart contracts and fostering innovation without central control.
Foundation of Web3
Ethereum forms the base of Web3, promoting user ownership, decentralization, and permissionless digital asset management.
Smart Contracts and </a:t>
            </a:r>
            <a:r>
              <a:rPr lang="en-GB" dirty="0" err="1"/>
              <a:t>dApps</a:t>
            </a:r>
            <a:r>
              <a:rPr lang="en-GB" dirty="0"/>
              <a:t>
Smart contracts power decentralized applications, allowing automated, secure, and immutable transaction execution on Ethereum.
User Interaction and Tokens
Users interact with </a:t>
            </a:r>
            <a:r>
              <a:rPr lang="en-GB" dirty="0" err="1"/>
              <a:t>dApps</a:t>
            </a:r>
            <a:r>
              <a:rPr lang="en-GB" dirty="0"/>
              <a:t> to manage ETH, NFTs, and trigger contract functions directly via secure wallets.
</a:t>
            </a:r>
          </a:p>
        </p:txBody>
      </p:sp>
      <p:sp>
        <p:nvSpPr>
          <p:cNvPr id="4" name="Slide Number Placeholder 3"/>
          <p:cNvSpPr>
            <a:spLocks noGrp="1"/>
          </p:cNvSpPr>
          <p:nvPr>
            <p:ph type="sldNum" sz="quarter" idx="5"/>
          </p:nvPr>
        </p:nvSpPr>
        <p:spPr/>
        <p:txBody>
          <a:bodyPr/>
          <a:lstStyle/>
          <a:p>
            <a:fld id="{5BF25488-41BA-4A2D-8B5D-78D094027116}" type="slidenum">
              <a:rPr lang="en-GB" smtClean="0"/>
              <a:t>9</a:t>
            </a:fld>
            <a:endParaRPr lang="en-GB"/>
          </a:p>
        </p:txBody>
      </p:sp>
    </p:spTree>
    <p:extLst>
      <p:ext uri="{BB962C8B-B14F-4D97-AF65-F5344CB8AC3E}">
        <p14:creationId xmlns:p14="http://schemas.microsoft.com/office/powerpoint/2010/main" val="197260599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6.png"/><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Front Cover 1">
    <p:bg>
      <p:bgRef idx="1001">
        <a:schemeClr val="bg2"/>
      </p:bgRef>
    </p:bg>
    <p:spTree>
      <p:nvGrpSpPr>
        <p:cNvPr id="1" name=""/>
        <p:cNvGrpSpPr/>
        <p:nvPr/>
      </p:nvGrpSpPr>
      <p:grpSpPr>
        <a:xfrm>
          <a:off x="0" y="0"/>
          <a:ext cx="0" cy="0"/>
          <a:chOff x="0" y="0"/>
          <a:chExt cx="0" cy="0"/>
        </a:xfrm>
      </p:grpSpPr>
      <p:pic>
        <p:nvPicPr>
          <p:cNvPr id="6" name="Picture 5" descr="A blue and white logo">
            <a:extLst>
              <a:ext uri="{FF2B5EF4-FFF2-40B4-BE49-F238E27FC236}">
                <a16:creationId xmlns:a16="http://schemas.microsoft.com/office/drawing/2014/main" id="{4610B303-28EB-7B66-CEE4-A06248CE879C}"/>
              </a:ext>
              <a:ext uri="{C183D7F6-B498-43B3-948B-1728B52AA6E4}">
                <adec:decorative xmlns:adec="http://schemas.microsoft.com/office/drawing/2017/decorative" val="0"/>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07733" y="1001078"/>
            <a:ext cx="2749868" cy="962028"/>
          </a:xfrm>
          <a:prstGeom prst="rect">
            <a:avLst/>
          </a:prstGeom>
        </p:spPr>
      </p:pic>
      <p:pic>
        <p:nvPicPr>
          <p:cNvPr id="8" name="Picture 7" descr="A black background with white squares">
            <a:extLst>
              <a:ext uri="{FF2B5EF4-FFF2-40B4-BE49-F238E27FC236}">
                <a16:creationId xmlns:a16="http://schemas.microsoft.com/office/drawing/2014/main" id="{533BB5AC-E884-9E23-9E66-BE3495CA1D7C}"/>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642773" y="0"/>
            <a:ext cx="6549227" cy="6858000"/>
          </a:xfrm>
          <a:prstGeom prst="rect">
            <a:avLst/>
          </a:prstGeom>
        </p:spPr>
      </p:pic>
    </p:spTree>
    <p:extLst>
      <p:ext uri="{BB962C8B-B14F-4D97-AF65-F5344CB8AC3E}">
        <p14:creationId xmlns:p14="http://schemas.microsoft.com/office/powerpoint/2010/main" val="2586651934"/>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obj" preserve="1">
  <p:cSld name="2_Title and Content">
    <p:bg>
      <p:bgRef idx="1001">
        <a:schemeClr val="bg2"/>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5C4D6C-E585-7A5B-73AE-109F3F032FEE}"/>
              </a:ext>
            </a:extLst>
          </p:cNvPr>
          <p:cNvSpPr>
            <a:spLocks noGrp="1"/>
          </p:cNvSpPr>
          <p:nvPr>
            <p:ph type="title"/>
          </p:nvPr>
        </p:nvSpPr>
        <p:spPr>
          <a:xfrm>
            <a:off x="838200" y="365125"/>
            <a:ext cx="10515600" cy="1325563"/>
          </a:xfrm>
          <a:prstGeom prst="rect">
            <a:avLst/>
          </a:prstGeom>
        </p:spPr>
        <p:txBody>
          <a:bodyPr/>
          <a:lstStyle>
            <a:lvl1pPr>
              <a:defRPr>
                <a:solidFill>
                  <a:schemeClr val="tx1"/>
                </a:solidFill>
              </a:defRPr>
            </a:lvl1pPr>
          </a:lstStyle>
          <a:p>
            <a:r>
              <a:rPr lang="en-US"/>
              <a:t>Click to edit Master title style</a:t>
            </a:r>
            <a:endParaRPr lang="el-GR" dirty="0"/>
          </a:p>
        </p:txBody>
      </p:sp>
      <p:sp>
        <p:nvSpPr>
          <p:cNvPr id="3" name="Content Placeholder 2">
            <a:extLst>
              <a:ext uri="{FF2B5EF4-FFF2-40B4-BE49-F238E27FC236}">
                <a16:creationId xmlns:a16="http://schemas.microsoft.com/office/drawing/2014/main" id="{D7544348-BD44-9444-33B8-10496EDC8603}"/>
              </a:ext>
            </a:extLst>
          </p:cNvPr>
          <p:cNvSpPr>
            <a:spLocks noGrp="1"/>
          </p:cNvSpPr>
          <p:nvPr>
            <p:ph idx="1"/>
          </p:nvPr>
        </p:nvSpPr>
        <p:spPr>
          <a:xfrm>
            <a:off x="838200" y="1825625"/>
            <a:ext cx="10515600" cy="4117975"/>
          </a:xfrm>
          <a:prstGeom prst="rect">
            <a:avLst/>
          </a:prstGeom>
        </p:spPr>
        <p:txBody>
          <a:bodyPr/>
          <a:lstStyle>
            <a:lvl2pPr>
              <a:buClr>
                <a:schemeClr val="tx2"/>
              </a:buClr>
              <a:defRPr>
                <a:solidFill>
                  <a:schemeClr val="tx1"/>
                </a:solidFill>
              </a:defRPr>
            </a:lvl2pPr>
            <a:lvl3pPr>
              <a:buClr>
                <a:schemeClr val="tx2"/>
              </a:buClr>
              <a:defRPr>
                <a:solidFill>
                  <a:schemeClr val="tx1"/>
                </a:solidFill>
              </a:defRPr>
            </a:lvl3pPr>
            <a:lvl4pPr>
              <a:buClr>
                <a:schemeClr val="tx2"/>
              </a:buClr>
              <a:defRPr>
                <a:solidFill>
                  <a:schemeClr val="tx1"/>
                </a:solidFill>
              </a:defRPr>
            </a:lvl4pPr>
            <a:lvl5pPr>
              <a:buClr>
                <a:schemeClr val="tx2"/>
              </a:buClr>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dirty="0"/>
          </a:p>
        </p:txBody>
      </p:sp>
      <p:sp>
        <p:nvSpPr>
          <p:cNvPr id="5" name="Footer Placeholder 4">
            <a:extLst>
              <a:ext uri="{FF2B5EF4-FFF2-40B4-BE49-F238E27FC236}">
                <a16:creationId xmlns:a16="http://schemas.microsoft.com/office/drawing/2014/main" id="{6A0BC6A9-0571-7118-F4AB-E7D67F27F830}"/>
              </a:ext>
            </a:extLst>
          </p:cNvPr>
          <p:cNvSpPr>
            <a:spLocks noGrp="1"/>
          </p:cNvSpPr>
          <p:nvPr>
            <p:ph type="ftr" sz="quarter" idx="11"/>
          </p:nvPr>
        </p:nvSpPr>
        <p:spPr>
          <a:xfrm>
            <a:off x="4038600" y="6356350"/>
            <a:ext cx="4114800" cy="365125"/>
          </a:xfrm>
          <a:prstGeom prst="rect">
            <a:avLst/>
          </a:prstGeom>
        </p:spPr>
        <p:txBody>
          <a:bodyPr/>
          <a:lstStyle/>
          <a:p>
            <a:endParaRPr lang="el-GR"/>
          </a:p>
        </p:txBody>
      </p:sp>
      <p:sp>
        <p:nvSpPr>
          <p:cNvPr id="6" name="Slide Number Placeholder 5">
            <a:extLst>
              <a:ext uri="{FF2B5EF4-FFF2-40B4-BE49-F238E27FC236}">
                <a16:creationId xmlns:a16="http://schemas.microsoft.com/office/drawing/2014/main" id="{052B1D25-3664-846B-AA84-CFA3EAA76809}"/>
              </a:ext>
            </a:extLst>
          </p:cNvPr>
          <p:cNvSpPr>
            <a:spLocks noGrp="1"/>
          </p:cNvSpPr>
          <p:nvPr>
            <p:ph type="sldNum" sz="quarter" idx="12"/>
          </p:nvPr>
        </p:nvSpPr>
        <p:spPr>
          <a:xfrm>
            <a:off x="8610600" y="6356350"/>
            <a:ext cx="2743200" cy="365125"/>
          </a:xfrm>
          <a:prstGeom prst="rect">
            <a:avLst/>
          </a:prstGeom>
        </p:spPr>
        <p:txBody>
          <a:bodyPr/>
          <a:lstStyle/>
          <a:p>
            <a:fld id="{77E8CCCA-B601-4955-BB27-D5A6ACE27D7F}" type="slidenum">
              <a:rPr lang="el-GR" smtClean="0"/>
              <a:t>‹#›</a:t>
            </a:fld>
            <a:endParaRPr lang="el-GR"/>
          </a:p>
        </p:txBody>
      </p:sp>
      <p:pic>
        <p:nvPicPr>
          <p:cNvPr id="4" name="Picture 3" descr="A black and white logo">
            <a:extLst>
              <a:ext uri="{FF2B5EF4-FFF2-40B4-BE49-F238E27FC236}">
                <a16:creationId xmlns:a16="http://schemas.microsoft.com/office/drawing/2014/main" id="{486E9F37-BF53-CC44-2DFD-224C61D3ED6B}"/>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68350" y="6265853"/>
            <a:ext cx="1390650" cy="497175"/>
          </a:xfrm>
          <a:prstGeom prst="rect">
            <a:avLst/>
          </a:prstGeom>
        </p:spPr>
      </p:pic>
      <p:cxnSp>
        <p:nvCxnSpPr>
          <p:cNvPr id="7" name="Straight Connector 6">
            <a:extLst>
              <a:ext uri="{FF2B5EF4-FFF2-40B4-BE49-F238E27FC236}">
                <a16:creationId xmlns:a16="http://schemas.microsoft.com/office/drawing/2014/main" id="{454220AF-5CFE-8E92-E829-54ABC8391B0E}"/>
              </a:ext>
            </a:extLst>
          </p:cNvPr>
          <p:cNvCxnSpPr>
            <a:cxnSpLocks/>
          </p:cNvCxnSpPr>
          <p:nvPr userDrawn="1"/>
        </p:nvCxnSpPr>
        <p:spPr>
          <a:xfrm>
            <a:off x="838800" y="6065766"/>
            <a:ext cx="10515000" cy="0"/>
          </a:xfrm>
          <a:prstGeom prst="line">
            <a:avLst/>
          </a:prstGeom>
          <a:ln w="38100">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7208739"/>
      </p:ext>
    </p:extLst>
  </p:cSld>
  <p:clrMapOvr>
    <a:overrideClrMapping bg1="dk1" tx1="lt1" bg2="dk2" tx2="lt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9AC136-B225-0E77-F188-C5B290A91A73}"/>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endParaRPr lang="el-GR"/>
          </a:p>
        </p:txBody>
      </p:sp>
      <p:sp>
        <p:nvSpPr>
          <p:cNvPr id="3" name="Content Placeholder 2">
            <a:extLst>
              <a:ext uri="{FF2B5EF4-FFF2-40B4-BE49-F238E27FC236}">
                <a16:creationId xmlns:a16="http://schemas.microsoft.com/office/drawing/2014/main" id="{F0D2D3C1-7506-E9ED-47A6-E700A6E0FBA8}"/>
              </a:ext>
            </a:extLst>
          </p:cNvPr>
          <p:cNvSpPr>
            <a:spLocks noGrp="1"/>
          </p:cNvSpPr>
          <p:nvPr>
            <p:ph sz="half" idx="1"/>
          </p:nvPr>
        </p:nvSpPr>
        <p:spPr>
          <a:xfrm>
            <a:off x="838200" y="1825625"/>
            <a:ext cx="5181600" cy="4140835"/>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6" name="Footer Placeholder 5">
            <a:extLst>
              <a:ext uri="{FF2B5EF4-FFF2-40B4-BE49-F238E27FC236}">
                <a16:creationId xmlns:a16="http://schemas.microsoft.com/office/drawing/2014/main" id="{E8C5DE77-9BA2-6E12-BF37-6CA64900183D}"/>
              </a:ext>
            </a:extLst>
          </p:cNvPr>
          <p:cNvSpPr>
            <a:spLocks noGrp="1"/>
          </p:cNvSpPr>
          <p:nvPr>
            <p:ph type="ftr" sz="quarter" idx="11"/>
          </p:nvPr>
        </p:nvSpPr>
        <p:spPr>
          <a:xfrm>
            <a:off x="4038600" y="6356350"/>
            <a:ext cx="4114800" cy="365125"/>
          </a:xfrm>
          <a:prstGeom prst="rect">
            <a:avLst/>
          </a:prstGeom>
        </p:spPr>
        <p:txBody>
          <a:bodyPr/>
          <a:lstStyle/>
          <a:p>
            <a:endParaRPr lang="el-GR"/>
          </a:p>
        </p:txBody>
      </p:sp>
      <p:sp>
        <p:nvSpPr>
          <p:cNvPr id="7" name="Slide Number Placeholder 6">
            <a:extLst>
              <a:ext uri="{FF2B5EF4-FFF2-40B4-BE49-F238E27FC236}">
                <a16:creationId xmlns:a16="http://schemas.microsoft.com/office/drawing/2014/main" id="{89F0DBBA-69BD-A796-4CBB-AAE27D5680AB}"/>
              </a:ext>
            </a:extLst>
          </p:cNvPr>
          <p:cNvSpPr>
            <a:spLocks noGrp="1"/>
          </p:cNvSpPr>
          <p:nvPr>
            <p:ph type="sldNum" sz="quarter" idx="12"/>
          </p:nvPr>
        </p:nvSpPr>
        <p:spPr>
          <a:xfrm>
            <a:off x="8610600" y="6356350"/>
            <a:ext cx="2743200" cy="365125"/>
          </a:xfrm>
          <a:prstGeom prst="rect">
            <a:avLst/>
          </a:prstGeom>
        </p:spPr>
        <p:txBody>
          <a:bodyPr/>
          <a:lstStyle/>
          <a:p>
            <a:fld id="{77E8CCCA-B601-4955-BB27-D5A6ACE27D7F}" type="slidenum">
              <a:rPr lang="el-GR" smtClean="0"/>
              <a:t>‹#›</a:t>
            </a:fld>
            <a:endParaRPr lang="el-GR"/>
          </a:p>
        </p:txBody>
      </p:sp>
      <p:sp>
        <p:nvSpPr>
          <p:cNvPr id="8" name="Picture Placeholder 2">
            <a:extLst>
              <a:ext uri="{FF2B5EF4-FFF2-40B4-BE49-F238E27FC236}">
                <a16:creationId xmlns:a16="http://schemas.microsoft.com/office/drawing/2014/main" id="{3534B105-215C-65F8-21D9-5350E990E97B}"/>
              </a:ext>
            </a:extLst>
          </p:cNvPr>
          <p:cNvSpPr>
            <a:spLocks noGrp="1"/>
          </p:cNvSpPr>
          <p:nvPr>
            <p:ph type="pic" idx="13"/>
          </p:nvPr>
        </p:nvSpPr>
        <p:spPr>
          <a:xfrm>
            <a:off x="6172202" y="1825625"/>
            <a:ext cx="5183186" cy="414083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l-GR" dirty="0"/>
          </a:p>
        </p:txBody>
      </p:sp>
    </p:spTree>
    <p:extLst>
      <p:ext uri="{BB962C8B-B14F-4D97-AF65-F5344CB8AC3E}">
        <p14:creationId xmlns:p14="http://schemas.microsoft.com/office/powerpoint/2010/main" val="249380704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9AC136-B225-0E77-F188-C5B290A91A73}"/>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endParaRPr lang="el-GR"/>
          </a:p>
        </p:txBody>
      </p:sp>
      <p:sp>
        <p:nvSpPr>
          <p:cNvPr id="6" name="Footer Placeholder 5">
            <a:extLst>
              <a:ext uri="{FF2B5EF4-FFF2-40B4-BE49-F238E27FC236}">
                <a16:creationId xmlns:a16="http://schemas.microsoft.com/office/drawing/2014/main" id="{E8C5DE77-9BA2-6E12-BF37-6CA64900183D}"/>
              </a:ext>
            </a:extLst>
          </p:cNvPr>
          <p:cNvSpPr>
            <a:spLocks noGrp="1"/>
          </p:cNvSpPr>
          <p:nvPr>
            <p:ph type="ftr" sz="quarter" idx="11"/>
          </p:nvPr>
        </p:nvSpPr>
        <p:spPr>
          <a:xfrm>
            <a:off x="4038600" y="6356350"/>
            <a:ext cx="4114800" cy="365125"/>
          </a:xfrm>
          <a:prstGeom prst="rect">
            <a:avLst/>
          </a:prstGeom>
        </p:spPr>
        <p:txBody>
          <a:bodyPr/>
          <a:lstStyle/>
          <a:p>
            <a:endParaRPr lang="el-GR"/>
          </a:p>
        </p:txBody>
      </p:sp>
      <p:sp>
        <p:nvSpPr>
          <p:cNvPr id="7" name="Slide Number Placeholder 6">
            <a:extLst>
              <a:ext uri="{FF2B5EF4-FFF2-40B4-BE49-F238E27FC236}">
                <a16:creationId xmlns:a16="http://schemas.microsoft.com/office/drawing/2014/main" id="{89F0DBBA-69BD-A796-4CBB-AAE27D5680AB}"/>
              </a:ext>
            </a:extLst>
          </p:cNvPr>
          <p:cNvSpPr>
            <a:spLocks noGrp="1"/>
          </p:cNvSpPr>
          <p:nvPr>
            <p:ph type="sldNum" sz="quarter" idx="12"/>
          </p:nvPr>
        </p:nvSpPr>
        <p:spPr>
          <a:xfrm>
            <a:off x="8610600" y="6356350"/>
            <a:ext cx="2743200" cy="365125"/>
          </a:xfrm>
          <a:prstGeom prst="rect">
            <a:avLst/>
          </a:prstGeom>
        </p:spPr>
        <p:txBody>
          <a:bodyPr/>
          <a:lstStyle/>
          <a:p>
            <a:fld id="{77E8CCCA-B601-4955-BB27-D5A6ACE27D7F}" type="slidenum">
              <a:rPr lang="el-GR" smtClean="0"/>
              <a:t>‹#›</a:t>
            </a:fld>
            <a:endParaRPr lang="el-GR"/>
          </a:p>
        </p:txBody>
      </p:sp>
      <p:sp>
        <p:nvSpPr>
          <p:cNvPr id="8" name="Picture Placeholder 2">
            <a:extLst>
              <a:ext uri="{FF2B5EF4-FFF2-40B4-BE49-F238E27FC236}">
                <a16:creationId xmlns:a16="http://schemas.microsoft.com/office/drawing/2014/main" id="{3534B105-215C-65F8-21D9-5350E990E97B}"/>
              </a:ext>
            </a:extLst>
          </p:cNvPr>
          <p:cNvSpPr>
            <a:spLocks noGrp="1"/>
          </p:cNvSpPr>
          <p:nvPr>
            <p:ph type="pic" idx="13"/>
          </p:nvPr>
        </p:nvSpPr>
        <p:spPr>
          <a:xfrm>
            <a:off x="6720840" y="2514600"/>
            <a:ext cx="4634548" cy="302514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l-GR" dirty="0"/>
          </a:p>
        </p:txBody>
      </p:sp>
      <p:sp>
        <p:nvSpPr>
          <p:cNvPr id="4" name="Picture Placeholder 2">
            <a:extLst>
              <a:ext uri="{FF2B5EF4-FFF2-40B4-BE49-F238E27FC236}">
                <a16:creationId xmlns:a16="http://schemas.microsoft.com/office/drawing/2014/main" id="{3206973D-D7ED-28E9-96BA-740BCDF6E790}"/>
              </a:ext>
            </a:extLst>
          </p:cNvPr>
          <p:cNvSpPr>
            <a:spLocks noGrp="1"/>
          </p:cNvSpPr>
          <p:nvPr>
            <p:ph type="pic" idx="14"/>
          </p:nvPr>
        </p:nvSpPr>
        <p:spPr>
          <a:xfrm>
            <a:off x="836612" y="2514600"/>
            <a:ext cx="4634548" cy="302514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l-GR" dirty="0"/>
          </a:p>
        </p:txBody>
      </p:sp>
      <p:cxnSp>
        <p:nvCxnSpPr>
          <p:cNvPr id="5" name="Straight Connector 4">
            <a:extLst>
              <a:ext uri="{FF2B5EF4-FFF2-40B4-BE49-F238E27FC236}">
                <a16:creationId xmlns:a16="http://schemas.microsoft.com/office/drawing/2014/main" id="{9B2091F9-483B-171B-0357-0244F737438B}"/>
              </a:ext>
            </a:extLst>
          </p:cNvPr>
          <p:cNvCxnSpPr>
            <a:cxnSpLocks/>
          </p:cNvCxnSpPr>
          <p:nvPr userDrawn="1"/>
        </p:nvCxnSpPr>
        <p:spPr>
          <a:xfrm>
            <a:off x="6033956" y="2117725"/>
            <a:ext cx="0" cy="364998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13" name="Content Placeholder 2">
            <a:extLst>
              <a:ext uri="{FF2B5EF4-FFF2-40B4-BE49-F238E27FC236}">
                <a16:creationId xmlns:a16="http://schemas.microsoft.com/office/drawing/2014/main" id="{F223948C-A176-B42B-DF18-22527C405991}"/>
              </a:ext>
            </a:extLst>
          </p:cNvPr>
          <p:cNvSpPr>
            <a:spLocks noGrp="1"/>
          </p:cNvSpPr>
          <p:nvPr>
            <p:ph sz="half" idx="1"/>
          </p:nvPr>
        </p:nvSpPr>
        <p:spPr>
          <a:xfrm>
            <a:off x="836611" y="5628323"/>
            <a:ext cx="4634543" cy="365125"/>
          </a:xfrm>
          <a:prstGeom prst="rect">
            <a:avLst/>
          </a:prstGeom>
        </p:spPr>
        <p:txBody>
          <a:bodyPr>
            <a:normAutofit/>
          </a:bodyPr>
          <a:lstStyle>
            <a:lvl1pPr>
              <a:defRPr sz="1400"/>
            </a:lvl1pPr>
          </a:lstStyle>
          <a:p>
            <a:pPr lvl="0"/>
            <a:r>
              <a:rPr lang="en-US"/>
              <a:t>Click to edit Master text styles</a:t>
            </a:r>
          </a:p>
        </p:txBody>
      </p:sp>
      <p:sp>
        <p:nvSpPr>
          <p:cNvPr id="15" name="Content Placeholder 2">
            <a:extLst>
              <a:ext uri="{FF2B5EF4-FFF2-40B4-BE49-F238E27FC236}">
                <a16:creationId xmlns:a16="http://schemas.microsoft.com/office/drawing/2014/main" id="{92513FD3-74A5-E02E-491C-539213F88772}"/>
              </a:ext>
            </a:extLst>
          </p:cNvPr>
          <p:cNvSpPr>
            <a:spLocks noGrp="1"/>
          </p:cNvSpPr>
          <p:nvPr>
            <p:ph sz="half" idx="15"/>
          </p:nvPr>
        </p:nvSpPr>
        <p:spPr>
          <a:xfrm>
            <a:off x="6719257" y="5628323"/>
            <a:ext cx="4634543" cy="365125"/>
          </a:xfrm>
          <a:prstGeom prst="rect">
            <a:avLst/>
          </a:prstGeom>
        </p:spPr>
        <p:txBody>
          <a:bodyPr>
            <a:normAutofit/>
          </a:bodyPr>
          <a:lstStyle>
            <a:lvl1pPr>
              <a:defRPr sz="1400"/>
            </a:lvl1pPr>
          </a:lstStyle>
          <a:p>
            <a:pPr lvl="0"/>
            <a:r>
              <a:rPr lang="en-US"/>
              <a:t>Click to edit Master text styles</a:t>
            </a:r>
          </a:p>
        </p:txBody>
      </p:sp>
      <p:sp>
        <p:nvSpPr>
          <p:cNvPr id="16" name="Content Placeholder 2">
            <a:extLst>
              <a:ext uri="{FF2B5EF4-FFF2-40B4-BE49-F238E27FC236}">
                <a16:creationId xmlns:a16="http://schemas.microsoft.com/office/drawing/2014/main" id="{226EBC7D-C21F-A826-1DBC-589E6BAAA725}"/>
              </a:ext>
            </a:extLst>
          </p:cNvPr>
          <p:cNvSpPr>
            <a:spLocks noGrp="1"/>
          </p:cNvSpPr>
          <p:nvPr>
            <p:ph idx="16"/>
          </p:nvPr>
        </p:nvSpPr>
        <p:spPr>
          <a:xfrm>
            <a:off x="838200" y="1825625"/>
            <a:ext cx="10515600" cy="615633"/>
          </a:xfrm>
          <a:prstGeom prst="rect">
            <a:avLst/>
          </a:prstGeom>
        </p:spPr>
        <p:txBody>
          <a:bodyPr/>
          <a:lstStyle/>
          <a:p>
            <a:pPr lvl="0"/>
            <a:r>
              <a:rPr lang="en-US"/>
              <a:t>Click to edit Master text styles</a:t>
            </a:r>
          </a:p>
        </p:txBody>
      </p:sp>
    </p:spTree>
    <p:extLst>
      <p:ext uri="{BB962C8B-B14F-4D97-AF65-F5344CB8AC3E}">
        <p14:creationId xmlns:p14="http://schemas.microsoft.com/office/powerpoint/2010/main" val="92313316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hree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9AC136-B225-0E77-F188-C5B290A91A73}"/>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endParaRPr lang="el-GR"/>
          </a:p>
        </p:txBody>
      </p:sp>
      <p:sp>
        <p:nvSpPr>
          <p:cNvPr id="3" name="Content Placeholder 2">
            <a:extLst>
              <a:ext uri="{FF2B5EF4-FFF2-40B4-BE49-F238E27FC236}">
                <a16:creationId xmlns:a16="http://schemas.microsoft.com/office/drawing/2014/main" id="{F0D2D3C1-7506-E9ED-47A6-E700A6E0FBA8}"/>
              </a:ext>
            </a:extLst>
          </p:cNvPr>
          <p:cNvSpPr>
            <a:spLocks noGrp="1"/>
          </p:cNvSpPr>
          <p:nvPr>
            <p:ph sz="half" idx="1"/>
          </p:nvPr>
        </p:nvSpPr>
        <p:spPr>
          <a:xfrm>
            <a:off x="838200" y="1825625"/>
            <a:ext cx="2948940" cy="4140835"/>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6" name="Footer Placeholder 5">
            <a:extLst>
              <a:ext uri="{FF2B5EF4-FFF2-40B4-BE49-F238E27FC236}">
                <a16:creationId xmlns:a16="http://schemas.microsoft.com/office/drawing/2014/main" id="{E8C5DE77-9BA2-6E12-BF37-6CA64900183D}"/>
              </a:ext>
            </a:extLst>
          </p:cNvPr>
          <p:cNvSpPr>
            <a:spLocks noGrp="1"/>
          </p:cNvSpPr>
          <p:nvPr>
            <p:ph type="ftr" sz="quarter" idx="11"/>
          </p:nvPr>
        </p:nvSpPr>
        <p:spPr>
          <a:xfrm>
            <a:off x="4038600" y="6356350"/>
            <a:ext cx="4114800" cy="365125"/>
          </a:xfrm>
          <a:prstGeom prst="rect">
            <a:avLst/>
          </a:prstGeom>
        </p:spPr>
        <p:txBody>
          <a:bodyPr/>
          <a:lstStyle/>
          <a:p>
            <a:endParaRPr lang="el-GR"/>
          </a:p>
        </p:txBody>
      </p:sp>
      <p:sp>
        <p:nvSpPr>
          <p:cNvPr id="7" name="Slide Number Placeholder 6">
            <a:extLst>
              <a:ext uri="{FF2B5EF4-FFF2-40B4-BE49-F238E27FC236}">
                <a16:creationId xmlns:a16="http://schemas.microsoft.com/office/drawing/2014/main" id="{89F0DBBA-69BD-A796-4CBB-AAE27D5680AB}"/>
              </a:ext>
            </a:extLst>
          </p:cNvPr>
          <p:cNvSpPr>
            <a:spLocks noGrp="1"/>
          </p:cNvSpPr>
          <p:nvPr>
            <p:ph type="sldNum" sz="quarter" idx="12"/>
          </p:nvPr>
        </p:nvSpPr>
        <p:spPr>
          <a:xfrm>
            <a:off x="8610600" y="6356350"/>
            <a:ext cx="2743200" cy="365125"/>
          </a:xfrm>
          <a:prstGeom prst="rect">
            <a:avLst/>
          </a:prstGeom>
        </p:spPr>
        <p:txBody>
          <a:bodyPr/>
          <a:lstStyle/>
          <a:p>
            <a:fld id="{77E8CCCA-B601-4955-BB27-D5A6ACE27D7F}" type="slidenum">
              <a:rPr lang="el-GR" smtClean="0"/>
              <a:t>‹#›</a:t>
            </a:fld>
            <a:endParaRPr lang="el-GR"/>
          </a:p>
        </p:txBody>
      </p:sp>
      <p:sp>
        <p:nvSpPr>
          <p:cNvPr id="4" name="Content Placeholder 2">
            <a:extLst>
              <a:ext uri="{FF2B5EF4-FFF2-40B4-BE49-F238E27FC236}">
                <a16:creationId xmlns:a16="http://schemas.microsoft.com/office/drawing/2014/main" id="{A4C33D68-5039-9BC7-F226-9FA25F598370}"/>
              </a:ext>
            </a:extLst>
          </p:cNvPr>
          <p:cNvSpPr>
            <a:spLocks noGrp="1"/>
          </p:cNvSpPr>
          <p:nvPr>
            <p:ph sz="half" idx="13"/>
          </p:nvPr>
        </p:nvSpPr>
        <p:spPr>
          <a:xfrm>
            <a:off x="4621530" y="1825625"/>
            <a:ext cx="2948940" cy="4140835"/>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5" name="Content Placeholder 2">
            <a:extLst>
              <a:ext uri="{FF2B5EF4-FFF2-40B4-BE49-F238E27FC236}">
                <a16:creationId xmlns:a16="http://schemas.microsoft.com/office/drawing/2014/main" id="{C5FC9775-F758-9E85-57AD-F90D8B4DEAAC}"/>
              </a:ext>
            </a:extLst>
          </p:cNvPr>
          <p:cNvSpPr>
            <a:spLocks noGrp="1"/>
          </p:cNvSpPr>
          <p:nvPr>
            <p:ph sz="half" idx="14"/>
          </p:nvPr>
        </p:nvSpPr>
        <p:spPr>
          <a:xfrm>
            <a:off x="8397240" y="1825624"/>
            <a:ext cx="2948940" cy="4140835"/>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dirty="0"/>
          </a:p>
        </p:txBody>
      </p:sp>
    </p:spTree>
    <p:extLst>
      <p:ext uri="{BB962C8B-B14F-4D97-AF65-F5344CB8AC3E}">
        <p14:creationId xmlns:p14="http://schemas.microsoft.com/office/powerpoint/2010/main" val="170279454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hree Imag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9AC136-B225-0E77-F188-C5B290A91A73}"/>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endParaRPr lang="el-GR" dirty="0"/>
          </a:p>
        </p:txBody>
      </p:sp>
      <p:sp>
        <p:nvSpPr>
          <p:cNvPr id="3" name="Content Placeholder 2">
            <a:extLst>
              <a:ext uri="{FF2B5EF4-FFF2-40B4-BE49-F238E27FC236}">
                <a16:creationId xmlns:a16="http://schemas.microsoft.com/office/drawing/2014/main" id="{F0D2D3C1-7506-E9ED-47A6-E700A6E0FBA8}"/>
              </a:ext>
            </a:extLst>
          </p:cNvPr>
          <p:cNvSpPr>
            <a:spLocks noGrp="1"/>
          </p:cNvSpPr>
          <p:nvPr>
            <p:ph sz="half" idx="1"/>
          </p:nvPr>
        </p:nvSpPr>
        <p:spPr>
          <a:xfrm>
            <a:off x="836614" y="5648642"/>
            <a:ext cx="3308666" cy="365125"/>
          </a:xfrm>
          <a:prstGeom prst="rect">
            <a:avLst/>
          </a:prstGeom>
        </p:spPr>
        <p:txBody>
          <a:bodyPr>
            <a:normAutofit/>
          </a:bodyPr>
          <a:lstStyle>
            <a:lvl1pPr>
              <a:defRPr sz="1400"/>
            </a:lvl1pPr>
          </a:lstStyle>
          <a:p>
            <a:pPr lvl="0"/>
            <a:r>
              <a:rPr lang="en-US"/>
              <a:t>Click to edit Master text styles</a:t>
            </a:r>
          </a:p>
        </p:txBody>
      </p:sp>
      <p:sp>
        <p:nvSpPr>
          <p:cNvPr id="6" name="Footer Placeholder 5">
            <a:extLst>
              <a:ext uri="{FF2B5EF4-FFF2-40B4-BE49-F238E27FC236}">
                <a16:creationId xmlns:a16="http://schemas.microsoft.com/office/drawing/2014/main" id="{E8C5DE77-9BA2-6E12-BF37-6CA64900183D}"/>
              </a:ext>
            </a:extLst>
          </p:cNvPr>
          <p:cNvSpPr>
            <a:spLocks noGrp="1"/>
          </p:cNvSpPr>
          <p:nvPr>
            <p:ph type="ftr" sz="quarter" idx="11"/>
          </p:nvPr>
        </p:nvSpPr>
        <p:spPr>
          <a:xfrm>
            <a:off x="4038600" y="6356350"/>
            <a:ext cx="4114800" cy="365125"/>
          </a:xfrm>
          <a:prstGeom prst="rect">
            <a:avLst/>
          </a:prstGeom>
        </p:spPr>
        <p:txBody>
          <a:bodyPr/>
          <a:lstStyle/>
          <a:p>
            <a:endParaRPr lang="el-GR"/>
          </a:p>
        </p:txBody>
      </p:sp>
      <p:sp>
        <p:nvSpPr>
          <p:cNvPr id="7" name="Slide Number Placeholder 6">
            <a:extLst>
              <a:ext uri="{FF2B5EF4-FFF2-40B4-BE49-F238E27FC236}">
                <a16:creationId xmlns:a16="http://schemas.microsoft.com/office/drawing/2014/main" id="{89F0DBBA-69BD-A796-4CBB-AAE27D5680AB}"/>
              </a:ext>
            </a:extLst>
          </p:cNvPr>
          <p:cNvSpPr>
            <a:spLocks noGrp="1"/>
          </p:cNvSpPr>
          <p:nvPr>
            <p:ph type="sldNum" sz="quarter" idx="12"/>
          </p:nvPr>
        </p:nvSpPr>
        <p:spPr>
          <a:xfrm>
            <a:off x="8610600" y="6356350"/>
            <a:ext cx="2743200" cy="365125"/>
          </a:xfrm>
          <a:prstGeom prst="rect">
            <a:avLst/>
          </a:prstGeom>
        </p:spPr>
        <p:txBody>
          <a:bodyPr/>
          <a:lstStyle/>
          <a:p>
            <a:fld id="{77E8CCCA-B601-4955-BB27-D5A6ACE27D7F}" type="slidenum">
              <a:rPr lang="el-GR" smtClean="0"/>
              <a:t>‹#›</a:t>
            </a:fld>
            <a:endParaRPr lang="el-GR"/>
          </a:p>
        </p:txBody>
      </p:sp>
      <p:sp>
        <p:nvSpPr>
          <p:cNvPr id="8" name="Picture Placeholder 2">
            <a:extLst>
              <a:ext uri="{FF2B5EF4-FFF2-40B4-BE49-F238E27FC236}">
                <a16:creationId xmlns:a16="http://schemas.microsoft.com/office/drawing/2014/main" id="{3534B105-215C-65F8-21D9-5350E990E97B}"/>
              </a:ext>
            </a:extLst>
          </p:cNvPr>
          <p:cNvSpPr>
            <a:spLocks noGrp="1"/>
          </p:cNvSpPr>
          <p:nvPr>
            <p:ph type="pic" idx="13"/>
          </p:nvPr>
        </p:nvSpPr>
        <p:spPr>
          <a:xfrm>
            <a:off x="835028" y="2576194"/>
            <a:ext cx="3308666" cy="3029585"/>
          </a:xfrm>
          <a:prstGeom prst="rect">
            <a:avLst/>
          </a:prstGeom>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l-GR" dirty="0"/>
          </a:p>
        </p:txBody>
      </p:sp>
      <p:sp>
        <p:nvSpPr>
          <p:cNvPr id="17" name="Content Placeholder 2">
            <a:extLst>
              <a:ext uri="{FF2B5EF4-FFF2-40B4-BE49-F238E27FC236}">
                <a16:creationId xmlns:a16="http://schemas.microsoft.com/office/drawing/2014/main" id="{BB15BE69-D898-2075-07C7-16F542798AF3}"/>
              </a:ext>
            </a:extLst>
          </p:cNvPr>
          <p:cNvSpPr>
            <a:spLocks noGrp="1"/>
          </p:cNvSpPr>
          <p:nvPr>
            <p:ph idx="14"/>
          </p:nvPr>
        </p:nvSpPr>
        <p:spPr>
          <a:xfrm>
            <a:off x="838200" y="1825625"/>
            <a:ext cx="10515600" cy="615633"/>
          </a:xfrm>
          <a:prstGeom prst="rect">
            <a:avLst/>
          </a:prstGeom>
        </p:spPr>
        <p:txBody>
          <a:bodyPr/>
          <a:lstStyle/>
          <a:p>
            <a:pPr lvl="0"/>
            <a:r>
              <a:rPr lang="en-US"/>
              <a:t>Click to edit Master text styles</a:t>
            </a:r>
          </a:p>
        </p:txBody>
      </p:sp>
      <p:sp>
        <p:nvSpPr>
          <p:cNvPr id="18" name="Content Placeholder 2">
            <a:extLst>
              <a:ext uri="{FF2B5EF4-FFF2-40B4-BE49-F238E27FC236}">
                <a16:creationId xmlns:a16="http://schemas.microsoft.com/office/drawing/2014/main" id="{86326284-82D9-AABF-6A94-E8DA70F449E7}"/>
              </a:ext>
            </a:extLst>
          </p:cNvPr>
          <p:cNvSpPr>
            <a:spLocks noGrp="1"/>
          </p:cNvSpPr>
          <p:nvPr>
            <p:ph sz="half" idx="15"/>
          </p:nvPr>
        </p:nvSpPr>
        <p:spPr>
          <a:xfrm>
            <a:off x="4441668" y="5648642"/>
            <a:ext cx="3308666" cy="365125"/>
          </a:xfrm>
          <a:prstGeom prst="rect">
            <a:avLst/>
          </a:prstGeom>
        </p:spPr>
        <p:txBody>
          <a:bodyPr>
            <a:normAutofit/>
          </a:bodyPr>
          <a:lstStyle>
            <a:lvl1pPr>
              <a:defRPr sz="1400"/>
            </a:lvl1pPr>
          </a:lstStyle>
          <a:p>
            <a:pPr lvl="0"/>
            <a:r>
              <a:rPr lang="en-US"/>
              <a:t>Click to edit Master text styles</a:t>
            </a:r>
          </a:p>
        </p:txBody>
      </p:sp>
      <p:sp>
        <p:nvSpPr>
          <p:cNvPr id="19" name="Picture Placeholder 2">
            <a:extLst>
              <a:ext uri="{FF2B5EF4-FFF2-40B4-BE49-F238E27FC236}">
                <a16:creationId xmlns:a16="http://schemas.microsoft.com/office/drawing/2014/main" id="{EAB21D21-BB4C-2F08-D2AF-B7C91BE1A3C9}"/>
              </a:ext>
            </a:extLst>
          </p:cNvPr>
          <p:cNvSpPr>
            <a:spLocks noGrp="1"/>
          </p:cNvSpPr>
          <p:nvPr>
            <p:ph type="pic" idx="16"/>
          </p:nvPr>
        </p:nvSpPr>
        <p:spPr>
          <a:xfrm>
            <a:off x="4440082" y="2576194"/>
            <a:ext cx="3308666" cy="3029585"/>
          </a:xfrm>
          <a:prstGeom prst="rect">
            <a:avLst/>
          </a:prstGeom>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l-GR" dirty="0"/>
          </a:p>
        </p:txBody>
      </p:sp>
      <p:sp>
        <p:nvSpPr>
          <p:cNvPr id="20" name="Content Placeholder 2">
            <a:extLst>
              <a:ext uri="{FF2B5EF4-FFF2-40B4-BE49-F238E27FC236}">
                <a16:creationId xmlns:a16="http://schemas.microsoft.com/office/drawing/2014/main" id="{C4FE7B4F-1ABE-9B9D-0728-52609A6B43A2}"/>
              </a:ext>
            </a:extLst>
          </p:cNvPr>
          <p:cNvSpPr>
            <a:spLocks noGrp="1"/>
          </p:cNvSpPr>
          <p:nvPr>
            <p:ph sz="half" idx="17"/>
          </p:nvPr>
        </p:nvSpPr>
        <p:spPr>
          <a:xfrm>
            <a:off x="8048308" y="5648642"/>
            <a:ext cx="3308666" cy="365125"/>
          </a:xfrm>
          <a:prstGeom prst="rect">
            <a:avLst/>
          </a:prstGeom>
        </p:spPr>
        <p:txBody>
          <a:bodyPr>
            <a:normAutofit/>
          </a:bodyPr>
          <a:lstStyle>
            <a:lvl1pPr>
              <a:defRPr sz="1400"/>
            </a:lvl1pPr>
          </a:lstStyle>
          <a:p>
            <a:pPr lvl="0"/>
            <a:r>
              <a:rPr lang="en-US"/>
              <a:t>Click to edit Master text styles</a:t>
            </a:r>
          </a:p>
        </p:txBody>
      </p:sp>
      <p:sp>
        <p:nvSpPr>
          <p:cNvPr id="21" name="Picture Placeholder 2">
            <a:extLst>
              <a:ext uri="{FF2B5EF4-FFF2-40B4-BE49-F238E27FC236}">
                <a16:creationId xmlns:a16="http://schemas.microsoft.com/office/drawing/2014/main" id="{A8076963-4B84-7662-6B8C-7FACCABB8D66}"/>
              </a:ext>
            </a:extLst>
          </p:cNvPr>
          <p:cNvSpPr>
            <a:spLocks noGrp="1"/>
          </p:cNvSpPr>
          <p:nvPr>
            <p:ph type="pic" idx="18"/>
          </p:nvPr>
        </p:nvSpPr>
        <p:spPr>
          <a:xfrm>
            <a:off x="8046722" y="2576194"/>
            <a:ext cx="3308666" cy="3029585"/>
          </a:xfrm>
          <a:prstGeom prst="rect">
            <a:avLst/>
          </a:prstGeom>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l-GR" dirty="0"/>
          </a:p>
        </p:txBody>
      </p:sp>
    </p:spTree>
    <p:extLst>
      <p:ext uri="{BB962C8B-B14F-4D97-AF65-F5344CB8AC3E}">
        <p14:creationId xmlns:p14="http://schemas.microsoft.com/office/powerpoint/2010/main" val="226585185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ontent and 2x image/graph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9AC136-B225-0E77-F188-C5B290A91A73}"/>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endParaRPr lang="el-GR" dirty="0"/>
          </a:p>
        </p:txBody>
      </p:sp>
      <p:sp>
        <p:nvSpPr>
          <p:cNvPr id="6" name="Footer Placeholder 5">
            <a:extLst>
              <a:ext uri="{FF2B5EF4-FFF2-40B4-BE49-F238E27FC236}">
                <a16:creationId xmlns:a16="http://schemas.microsoft.com/office/drawing/2014/main" id="{E8C5DE77-9BA2-6E12-BF37-6CA64900183D}"/>
              </a:ext>
            </a:extLst>
          </p:cNvPr>
          <p:cNvSpPr>
            <a:spLocks noGrp="1"/>
          </p:cNvSpPr>
          <p:nvPr>
            <p:ph type="ftr" sz="quarter" idx="11"/>
          </p:nvPr>
        </p:nvSpPr>
        <p:spPr>
          <a:xfrm>
            <a:off x="4038600" y="6356350"/>
            <a:ext cx="4114800" cy="365125"/>
          </a:xfrm>
          <a:prstGeom prst="rect">
            <a:avLst/>
          </a:prstGeom>
        </p:spPr>
        <p:txBody>
          <a:bodyPr/>
          <a:lstStyle/>
          <a:p>
            <a:endParaRPr lang="el-GR"/>
          </a:p>
        </p:txBody>
      </p:sp>
      <p:sp>
        <p:nvSpPr>
          <p:cNvPr id="7" name="Slide Number Placeholder 6">
            <a:extLst>
              <a:ext uri="{FF2B5EF4-FFF2-40B4-BE49-F238E27FC236}">
                <a16:creationId xmlns:a16="http://schemas.microsoft.com/office/drawing/2014/main" id="{89F0DBBA-69BD-A796-4CBB-AAE27D5680AB}"/>
              </a:ext>
            </a:extLst>
          </p:cNvPr>
          <p:cNvSpPr>
            <a:spLocks noGrp="1"/>
          </p:cNvSpPr>
          <p:nvPr>
            <p:ph type="sldNum" sz="quarter" idx="12"/>
          </p:nvPr>
        </p:nvSpPr>
        <p:spPr>
          <a:xfrm>
            <a:off x="8610600" y="6356350"/>
            <a:ext cx="2743200" cy="365125"/>
          </a:xfrm>
          <a:prstGeom prst="rect">
            <a:avLst/>
          </a:prstGeom>
        </p:spPr>
        <p:txBody>
          <a:bodyPr/>
          <a:lstStyle/>
          <a:p>
            <a:fld id="{77E8CCCA-B601-4955-BB27-D5A6ACE27D7F}" type="slidenum">
              <a:rPr lang="el-GR" smtClean="0"/>
              <a:t>‹#›</a:t>
            </a:fld>
            <a:endParaRPr lang="el-GR"/>
          </a:p>
        </p:txBody>
      </p:sp>
      <p:sp>
        <p:nvSpPr>
          <p:cNvPr id="17" name="Content Placeholder 2">
            <a:extLst>
              <a:ext uri="{FF2B5EF4-FFF2-40B4-BE49-F238E27FC236}">
                <a16:creationId xmlns:a16="http://schemas.microsoft.com/office/drawing/2014/main" id="{BB15BE69-D898-2075-07C7-16F542798AF3}"/>
              </a:ext>
            </a:extLst>
          </p:cNvPr>
          <p:cNvSpPr>
            <a:spLocks noGrp="1"/>
          </p:cNvSpPr>
          <p:nvPr>
            <p:ph idx="14"/>
          </p:nvPr>
        </p:nvSpPr>
        <p:spPr>
          <a:xfrm>
            <a:off x="838200" y="1825624"/>
            <a:ext cx="3307080" cy="4102736"/>
          </a:xfrm>
          <a:prstGeom prst="rect">
            <a:avLst/>
          </a:prstGeom>
        </p:spPr>
        <p:txBody>
          <a:bodyPr/>
          <a:lstStyle/>
          <a:p>
            <a:pPr lvl="0"/>
            <a:r>
              <a:rPr lang="en-US"/>
              <a:t>Click to edit Master text styles</a:t>
            </a:r>
          </a:p>
        </p:txBody>
      </p:sp>
      <p:sp>
        <p:nvSpPr>
          <p:cNvPr id="18" name="Content Placeholder 2">
            <a:extLst>
              <a:ext uri="{FF2B5EF4-FFF2-40B4-BE49-F238E27FC236}">
                <a16:creationId xmlns:a16="http://schemas.microsoft.com/office/drawing/2014/main" id="{86326284-82D9-AABF-6A94-E8DA70F449E7}"/>
              </a:ext>
            </a:extLst>
          </p:cNvPr>
          <p:cNvSpPr>
            <a:spLocks noGrp="1"/>
          </p:cNvSpPr>
          <p:nvPr>
            <p:ph sz="half" idx="15"/>
          </p:nvPr>
        </p:nvSpPr>
        <p:spPr>
          <a:xfrm>
            <a:off x="4441668" y="5563235"/>
            <a:ext cx="3308666" cy="365125"/>
          </a:xfrm>
          <a:prstGeom prst="rect">
            <a:avLst/>
          </a:prstGeom>
        </p:spPr>
        <p:txBody>
          <a:bodyPr>
            <a:normAutofit/>
          </a:bodyPr>
          <a:lstStyle>
            <a:lvl1pPr>
              <a:defRPr sz="1400"/>
            </a:lvl1pPr>
          </a:lstStyle>
          <a:p>
            <a:pPr lvl="0"/>
            <a:r>
              <a:rPr lang="en-US"/>
              <a:t>Click to edit Master text styles</a:t>
            </a:r>
          </a:p>
        </p:txBody>
      </p:sp>
      <p:sp>
        <p:nvSpPr>
          <p:cNvPr id="19" name="Picture Placeholder 2">
            <a:extLst>
              <a:ext uri="{FF2B5EF4-FFF2-40B4-BE49-F238E27FC236}">
                <a16:creationId xmlns:a16="http://schemas.microsoft.com/office/drawing/2014/main" id="{EAB21D21-BB4C-2F08-D2AF-B7C91BE1A3C9}"/>
              </a:ext>
            </a:extLst>
          </p:cNvPr>
          <p:cNvSpPr>
            <a:spLocks noGrp="1"/>
          </p:cNvSpPr>
          <p:nvPr>
            <p:ph type="pic" idx="16"/>
          </p:nvPr>
        </p:nvSpPr>
        <p:spPr>
          <a:xfrm>
            <a:off x="4440082" y="1825624"/>
            <a:ext cx="3308666" cy="3668396"/>
          </a:xfrm>
          <a:prstGeom prst="rect">
            <a:avLst/>
          </a:prstGeom>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l-GR" dirty="0"/>
          </a:p>
        </p:txBody>
      </p:sp>
      <p:sp>
        <p:nvSpPr>
          <p:cNvPr id="20" name="Content Placeholder 2">
            <a:extLst>
              <a:ext uri="{FF2B5EF4-FFF2-40B4-BE49-F238E27FC236}">
                <a16:creationId xmlns:a16="http://schemas.microsoft.com/office/drawing/2014/main" id="{C4FE7B4F-1ABE-9B9D-0728-52609A6B43A2}"/>
              </a:ext>
            </a:extLst>
          </p:cNvPr>
          <p:cNvSpPr>
            <a:spLocks noGrp="1"/>
          </p:cNvSpPr>
          <p:nvPr>
            <p:ph sz="half" idx="17"/>
          </p:nvPr>
        </p:nvSpPr>
        <p:spPr>
          <a:xfrm>
            <a:off x="8048308" y="5563234"/>
            <a:ext cx="3308666" cy="365125"/>
          </a:xfrm>
          <a:prstGeom prst="rect">
            <a:avLst/>
          </a:prstGeom>
        </p:spPr>
        <p:txBody>
          <a:bodyPr>
            <a:normAutofit/>
          </a:bodyPr>
          <a:lstStyle>
            <a:lvl1pPr>
              <a:defRPr sz="1400"/>
            </a:lvl1pPr>
          </a:lstStyle>
          <a:p>
            <a:pPr lvl="0"/>
            <a:r>
              <a:rPr lang="en-US"/>
              <a:t>Click to edit Master text styles</a:t>
            </a:r>
          </a:p>
        </p:txBody>
      </p:sp>
      <p:sp>
        <p:nvSpPr>
          <p:cNvPr id="21" name="Picture Placeholder 2">
            <a:extLst>
              <a:ext uri="{FF2B5EF4-FFF2-40B4-BE49-F238E27FC236}">
                <a16:creationId xmlns:a16="http://schemas.microsoft.com/office/drawing/2014/main" id="{A8076963-4B84-7662-6B8C-7FACCABB8D66}"/>
              </a:ext>
            </a:extLst>
          </p:cNvPr>
          <p:cNvSpPr>
            <a:spLocks noGrp="1"/>
          </p:cNvSpPr>
          <p:nvPr>
            <p:ph type="pic" idx="18"/>
          </p:nvPr>
        </p:nvSpPr>
        <p:spPr>
          <a:xfrm>
            <a:off x="8046722" y="1825624"/>
            <a:ext cx="3308666" cy="3668396"/>
          </a:xfrm>
          <a:prstGeom prst="rect">
            <a:avLst/>
          </a:prstGeom>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l-GR" dirty="0"/>
          </a:p>
        </p:txBody>
      </p:sp>
      <p:grpSp>
        <p:nvGrpSpPr>
          <p:cNvPr id="4" name="Group 3">
            <a:extLst>
              <a:ext uri="{FF2B5EF4-FFF2-40B4-BE49-F238E27FC236}">
                <a16:creationId xmlns:a16="http://schemas.microsoft.com/office/drawing/2014/main" id="{572D239E-BBC4-04A4-BCF1-9519AFF453A1}"/>
              </a:ext>
            </a:extLst>
          </p:cNvPr>
          <p:cNvGrpSpPr/>
          <p:nvPr userDrawn="1"/>
        </p:nvGrpSpPr>
        <p:grpSpPr>
          <a:xfrm>
            <a:off x="4290060" y="1898332"/>
            <a:ext cx="3604260" cy="3386456"/>
            <a:chOff x="2787836" y="273844"/>
            <a:chExt cx="3182690" cy="3770060"/>
          </a:xfrm>
        </p:grpSpPr>
        <p:cxnSp>
          <p:nvCxnSpPr>
            <p:cNvPr id="5" name="Straight Connector 4">
              <a:extLst>
                <a:ext uri="{FF2B5EF4-FFF2-40B4-BE49-F238E27FC236}">
                  <a16:creationId xmlns:a16="http://schemas.microsoft.com/office/drawing/2014/main" id="{6125DA50-313F-00A5-C294-AE949DF58F64}"/>
                </a:ext>
              </a:extLst>
            </p:cNvPr>
            <p:cNvCxnSpPr>
              <a:cxnSpLocks/>
            </p:cNvCxnSpPr>
            <p:nvPr userDrawn="1"/>
          </p:nvCxnSpPr>
          <p:spPr>
            <a:xfrm>
              <a:off x="2787836" y="273844"/>
              <a:ext cx="0" cy="377006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11AE5B83-C9F6-BAA3-B15B-C0F401F24E2D}"/>
                </a:ext>
              </a:extLst>
            </p:cNvPr>
            <p:cNvCxnSpPr>
              <a:cxnSpLocks/>
            </p:cNvCxnSpPr>
            <p:nvPr userDrawn="1"/>
          </p:nvCxnSpPr>
          <p:spPr>
            <a:xfrm>
              <a:off x="5970526" y="273844"/>
              <a:ext cx="0" cy="377006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30611512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hree Content Imag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9AC136-B225-0E77-F188-C5B290A91A73}"/>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endParaRPr lang="el-GR" dirty="0"/>
          </a:p>
        </p:txBody>
      </p:sp>
      <p:sp>
        <p:nvSpPr>
          <p:cNvPr id="3" name="Content Placeholder 2">
            <a:extLst>
              <a:ext uri="{FF2B5EF4-FFF2-40B4-BE49-F238E27FC236}">
                <a16:creationId xmlns:a16="http://schemas.microsoft.com/office/drawing/2014/main" id="{F0D2D3C1-7506-E9ED-47A6-E700A6E0FBA8}"/>
              </a:ext>
            </a:extLst>
          </p:cNvPr>
          <p:cNvSpPr>
            <a:spLocks noGrp="1"/>
          </p:cNvSpPr>
          <p:nvPr>
            <p:ph sz="half" idx="1"/>
          </p:nvPr>
        </p:nvSpPr>
        <p:spPr>
          <a:xfrm>
            <a:off x="836614" y="3610290"/>
            <a:ext cx="2973386" cy="2295209"/>
          </a:xfrm>
          <a:prstGeom prst="rect">
            <a:avLst/>
          </a:prstGeom>
        </p:spPr>
        <p:txBody>
          <a:bodyPr>
            <a:normAutofit/>
          </a:bodyPr>
          <a:lstStyle>
            <a:lvl1pPr>
              <a:defRPr sz="2000"/>
            </a:lvl1pPr>
          </a:lstStyle>
          <a:p>
            <a:pPr lvl="0"/>
            <a:r>
              <a:rPr lang="en-US"/>
              <a:t>Click to edit Master text styles</a:t>
            </a:r>
          </a:p>
        </p:txBody>
      </p:sp>
      <p:sp>
        <p:nvSpPr>
          <p:cNvPr id="6" name="Footer Placeholder 5">
            <a:extLst>
              <a:ext uri="{FF2B5EF4-FFF2-40B4-BE49-F238E27FC236}">
                <a16:creationId xmlns:a16="http://schemas.microsoft.com/office/drawing/2014/main" id="{E8C5DE77-9BA2-6E12-BF37-6CA64900183D}"/>
              </a:ext>
            </a:extLst>
          </p:cNvPr>
          <p:cNvSpPr>
            <a:spLocks noGrp="1"/>
          </p:cNvSpPr>
          <p:nvPr>
            <p:ph type="ftr" sz="quarter" idx="11"/>
          </p:nvPr>
        </p:nvSpPr>
        <p:spPr>
          <a:xfrm>
            <a:off x="4038600" y="6356350"/>
            <a:ext cx="4114800" cy="365125"/>
          </a:xfrm>
          <a:prstGeom prst="rect">
            <a:avLst/>
          </a:prstGeom>
        </p:spPr>
        <p:txBody>
          <a:bodyPr/>
          <a:lstStyle/>
          <a:p>
            <a:endParaRPr lang="el-GR"/>
          </a:p>
        </p:txBody>
      </p:sp>
      <p:sp>
        <p:nvSpPr>
          <p:cNvPr id="7" name="Slide Number Placeholder 6">
            <a:extLst>
              <a:ext uri="{FF2B5EF4-FFF2-40B4-BE49-F238E27FC236}">
                <a16:creationId xmlns:a16="http://schemas.microsoft.com/office/drawing/2014/main" id="{89F0DBBA-69BD-A796-4CBB-AAE27D5680AB}"/>
              </a:ext>
            </a:extLst>
          </p:cNvPr>
          <p:cNvSpPr>
            <a:spLocks noGrp="1"/>
          </p:cNvSpPr>
          <p:nvPr>
            <p:ph type="sldNum" sz="quarter" idx="12"/>
          </p:nvPr>
        </p:nvSpPr>
        <p:spPr>
          <a:xfrm>
            <a:off x="8610600" y="6356350"/>
            <a:ext cx="2743200" cy="365125"/>
          </a:xfrm>
          <a:prstGeom prst="rect">
            <a:avLst/>
          </a:prstGeom>
        </p:spPr>
        <p:txBody>
          <a:bodyPr/>
          <a:lstStyle/>
          <a:p>
            <a:fld id="{77E8CCCA-B601-4955-BB27-D5A6ACE27D7F}" type="slidenum">
              <a:rPr lang="el-GR" smtClean="0"/>
              <a:t>‹#›</a:t>
            </a:fld>
            <a:endParaRPr lang="el-GR"/>
          </a:p>
        </p:txBody>
      </p:sp>
      <p:sp>
        <p:nvSpPr>
          <p:cNvPr id="8" name="Picture Placeholder 2">
            <a:extLst>
              <a:ext uri="{FF2B5EF4-FFF2-40B4-BE49-F238E27FC236}">
                <a16:creationId xmlns:a16="http://schemas.microsoft.com/office/drawing/2014/main" id="{3534B105-215C-65F8-21D9-5350E990E97B}"/>
              </a:ext>
            </a:extLst>
          </p:cNvPr>
          <p:cNvSpPr>
            <a:spLocks noGrp="1"/>
          </p:cNvSpPr>
          <p:nvPr>
            <p:ph type="pic" idx="13"/>
          </p:nvPr>
        </p:nvSpPr>
        <p:spPr>
          <a:xfrm>
            <a:off x="833442" y="2064068"/>
            <a:ext cx="2976558" cy="1391597"/>
          </a:xfrm>
          <a:prstGeom prst="rect">
            <a:avLst/>
          </a:prstGeom>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l-GR" dirty="0"/>
          </a:p>
        </p:txBody>
      </p:sp>
      <p:cxnSp>
        <p:nvCxnSpPr>
          <p:cNvPr id="4" name="Straight Connector 3">
            <a:extLst>
              <a:ext uri="{FF2B5EF4-FFF2-40B4-BE49-F238E27FC236}">
                <a16:creationId xmlns:a16="http://schemas.microsoft.com/office/drawing/2014/main" id="{A65EC71A-3478-1B0B-E972-7D9D0ED23780}"/>
              </a:ext>
            </a:extLst>
          </p:cNvPr>
          <p:cNvCxnSpPr>
            <a:cxnSpLocks/>
          </p:cNvCxnSpPr>
          <p:nvPr userDrawn="1"/>
        </p:nvCxnSpPr>
        <p:spPr>
          <a:xfrm>
            <a:off x="833442" y="1986755"/>
            <a:ext cx="2976558" cy="0"/>
          </a:xfrm>
          <a:prstGeom prst="line">
            <a:avLst/>
          </a:prstGeom>
          <a:ln w="3810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36059A10-2ECF-294F-8B6B-B2E1AD83D71F}"/>
              </a:ext>
            </a:extLst>
          </p:cNvPr>
          <p:cNvCxnSpPr>
            <a:cxnSpLocks/>
          </p:cNvCxnSpPr>
          <p:nvPr userDrawn="1"/>
        </p:nvCxnSpPr>
        <p:spPr>
          <a:xfrm>
            <a:off x="833442" y="3532977"/>
            <a:ext cx="2976558" cy="0"/>
          </a:xfrm>
          <a:prstGeom prst="line">
            <a:avLst/>
          </a:prstGeom>
          <a:ln w="38100">
            <a:solidFill>
              <a:schemeClr val="bg2"/>
            </a:solidFill>
          </a:ln>
        </p:spPr>
        <p:style>
          <a:lnRef idx="1">
            <a:schemeClr val="accent1"/>
          </a:lnRef>
          <a:fillRef idx="0">
            <a:schemeClr val="accent1"/>
          </a:fillRef>
          <a:effectRef idx="0">
            <a:schemeClr val="accent1"/>
          </a:effectRef>
          <a:fontRef idx="minor">
            <a:schemeClr val="tx1"/>
          </a:fontRef>
        </p:style>
      </p:cxnSp>
      <p:sp>
        <p:nvSpPr>
          <p:cNvPr id="11" name="Content Placeholder 2">
            <a:extLst>
              <a:ext uri="{FF2B5EF4-FFF2-40B4-BE49-F238E27FC236}">
                <a16:creationId xmlns:a16="http://schemas.microsoft.com/office/drawing/2014/main" id="{A3E6C6FE-75AD-90F9-F7F3-D4A85480A634}"/>
              </a:ext>
            </a:extLst>
          </p:cNvPr>
          <p:cNvSpPr>
            <a:spLocks noGrp="1"/>
          </p:cNvSpPr>
          <p:nvPr>
            <p:ph sz="half" idx="14"/>
          </p:nvPr>
        </p:nvSpPr>
        <p:spPr>
          <a:xfrm>
            <a:off x="8378830" y="3610291"/>
            <a:ext cx="2979730" cy="2295208"/>
          </a:xfrm>
          <a:prstGeom prst="rect">
            <a:avLst/>
          </a:prstGeom>
        </p:spPr>
        <p:txBody>
          <a:bodyPr>
            <a:normAutofit/>
          </a:bodyPr>
          <a:lstStyle>
            <a:lvl1pPr>
              <a:defRPr sz="2000"/>
            </a:lvl1pPr>
          </a:lstStyle>
          <a:p>
            <a:pPr lvl="0"/>
            <a:r>
              <a:rPr lang="en-US"/>
              <a:t>Click to edit Master text styles</a:t>
            </a:r>
          </a:p>
        </p:txBody>
      </p:sp>
      <p:sp>
        <p:nvSpPr>
          <p:cNvPr id="24" name="Content Placeholder 2">
            <a:extLst>
              <a:ext uri="{FF2B5EF4-FFF2-40B4-BE49-F238E27FC236}">
                <a16:creationId xmlns:a16="http://schemas.microsoft.com/office/drawing/2014/main" id="{C1D691C7-C406-798B-82C2-22756F4F1881}"/>
              </a:ext>
            </a:extLst>
          </p:cNvPr>
          <p:cNvSpPr>
            <a:spLocks noGrp="1"/>
          </p:cNvSpPr>
          <p:nvPr>
            <p:ph sz="half" idx="16"/>
          </p:nvPr>
        </p:nvSpPr>
        <p:spPr>
          <a:xfrm>
            <a:off x="4607722" y="3610291"/>
            <a:ext cx="2973386" cy="2295208"/>
          </a:xfrm>
          <a:prstGeom prst="rect">
            <a:avLst/>
          </a:prstGeom>
        </p:spPr>
        <p:txBody>
          <a:bodyPr>
            <a:normAutofit/>
          </a:bodyPr>
          <a:lstStyle>
            <a:lvl1pPr>
              <a:defRPr sz="2000"/>
            </a:lvl1pPr>
          </a:lstStyle>
          <a:p>
            <a:pPr lvl="0"/>
            <a:r>
              <a:rPr lang="en-US"/>
              <a:t>Click to edit Master text styles</a:t>
            </a:r>
          </a:p>
        </p:txBody>
      </p:sp>
      <p:sp>
        <p:nvSpPr>
          <p:cNvPr id="30" name="Picture Placeholder 2">
            <a:extLst>
              <a:ext uri="{FF2B5EF4-FFF2-40B4-BE49-F238E27FC236}">
                <a16:creationId xmlns:a16="http://schemas.microsoft.com/office/drawing/2014/main" id="{AB8B5DF3-9EC1-2458-CCB6-3A3E330045F3}"/>
              </a:ext>
            </a:extLst>
          </p:cNvPr>
          <p:cNvSpPr>
            <a:spLocks noGrp="1"/>
          </p:cNvSpPr>
          <p:nvPr>
            <p:ph type="pic" idx="17"/>
          </p:nvPr>
        </p:nvSpPr>
        <p:spPr>
          <a:xfrm>
            <a:off x="8382002" y="2063436"/>
            <a:ext cx="2976558" cy="1391597"/>
          </a:xfrm>
          <a:prstGeom prst="rect">
            <a:avLst/>
          </a:prstGeom>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l-GR" dirty="0"/>
          </a:p>
        </p:txBody>
      </p:sp>
      <p:cxnSp>
        <p:nvCxnSpPr>
          <p:cNvPr id="31" name="Straight Connector 30">
            <a:extLst>
              <a:ext uri="{FF2B5EF4-FFF2-40B4-BE49-F238E27FC236}">
                <a16:creationId xmlns:a16="http://schemas.microsoft.com/office/drawing/2014/main" id="{465ABA1E-0078-B393-270C-3C6204075F76}"/>
              </a:ext>
            </a:extLst>
          </p:cNvPr>
          <p:cNvCxnSpPr>
            <a:cxnSpLocks/>
          </p:cNvCxnSpPr>
          <p:nvPr userDrawn="1"/>
        </p:nvCxnSpPr>
        <p:spPr>
          <a:xfrm>
            <a:off x="8382002" y="1986123"/>
            <a:ext cx="2976558" cy="0"/>
          </a:xfrm>
          <a:prstGeom prst="line">
            <a:avLst/>
          </a:prstGeom>
          <a:ln w="3810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198A5738-B396-1CD5-F8B1-0D355442D414}"/>
              </a:ext>
            </a:extLst>
          </p:cNvPr>
          <p:cNvCxnSpPr>
            <a:cxnSpLocks/>
          </p:cNvCxnSpPr>
          <p:nvPr userDrawn="1"/>
        </p:nvCxnSpPr>
        <p:spPr>
          <a:xfrm>
            <a:off x="8382002" y="3532345"/>
            <a:ext cx="2976558" cy="0"/>
          </a:xfrm>
          <a:prstGeom prst="line">
            <a:avLst/>
          </a:prstGeom>
          <a:ln w="38100">
            <a:solidFill>
              <a:schemeClr val="bg2"/>
            </a:solidFill>
          </a:ln>
        </p:spPr>
        <p:style>
          <a:lnRef idx="1">
            <a:schemeClr val="accent1"/>
          </a:lnRef>
          <a:fillRef idx="0">
            <a:schemeClr val="accent1"/>
          </a:fillRef>
          <a:effectRef idx="0">
            <a:schemeClr val="accent1"/>
          </a:effectRef>
          <a:fontRef idx="minor">
            <a:schemeClr val="tx1"/>
          </a:fontRef>
        </p:style>
      </p:cxnSp>
      <p:sp>
        <p:nvSpPr>
          <p:cNvPr id="33" name="Picture Placeholder 2">
            <a:extLst>
              <a:ext uri="{FF2B5EF4-FFF2-40B4-BE49-F238E27FC236}">
                <a16:creationId xmlns:a16="http://schemas.microsoft.com/office/drawing/2014/main" id="{4F796F59-64C8-32B5-8F3A-1C5CC78398A3}"/>
              </a:ext>
            </a:extLst>
          </p:cNvPr>
          <p:cNvSpPr>
            <a:spLocks noGrp="1"/>
          </p:cNvSpPr>
          <p:nvPr>
            <p:ph type="pic" idx="18"/>
          </p:nvPr>
        </p:nvSpPr>
        <p:spPr>
          <a:xfrm>
            <a:off x="4607722" y="2063436"/>
            <a:ext cx="2976558" cy="1391597"/>
          </a:xfrm>
          <a:prstGeom prst="rect">
            <a:avLst/>
          </a:prstGeom>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l-GR" dirty="0"/>
          </a:p>
        </p:txBody>
      </p:sp>
      <p:cxnSp>
        <p:nvCxnSpPr>
          <p:cNvPr id="34" name="Straight Connector 33">
            <a:extLst>
              <a:ext uri="{FF2B5EF4-FFF2-40B4-BE49-F238E27FC236}">
                <a16:creationId xmlns:a16="http://schemas.microsoft.com/office/drawing/2014/main" id="{28FF9ED5-5027-DD70-69E2-AD26041495F2}"/>
              </a:ext>
            </a:extLst>
          </p:cNvPr>
          <p:cNvCxnSpPr>
            <a:cxnSpLocks/>
          </p:cNvCxnSpPr>
          <p:nvPr userDrawn="1"/>
        </p:nvCxnSpPr>
        <p:spPr>
          <a:xfrm>
            <a:off x="4607722" y="1986123"/>
            <a:ext cx="2976558" cy="0"/>
          </a:xfrm>
          <a:prstGeom prst="line">
            <a:avLst/>
          </a:prstGeom>
          <a:ln w="3810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30702339-1F0C-C369-FCFB-146E7A003FE9}"/>
              </a:ext>
            </a:extLst>
          </p:cNvPr>
          <p:cNvCxnSpPr>
            <a:cxnSpLocks/>
          </p:cNvCxnSpPr>
          <p:nvPr userDrawn="1"/>
        </p:nvCxnSpPr>
        <p:spPr>
          <a:xfrm>
            <a:off x="4607722" y="3532345"/>
            <a:ext cx="2976558" cy="0"/>
          </a:xfrm>
          <a:prstGeom prst="line">
            <a:avLst/>
          </a:prstGeom>
          <a:ln w="38100">
            <a:solidFill>
              <a:schemeClr val="bg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0950817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7D7DC7-5E0B-D391-2446-8DCABDACA81E}"/>
              </a:ext>
            </a:extLst>
          </p:cNvPr>
          <p:cNvSpPr>
            <a:spLocks noGrp="1"/>
          </p:cNvSpPr>
          <p:nvPr>
            <p:ph type="title"/>
          </p:nvPr>
        </p:nvSpPr>
        <p:spPr/>
        <p:txBody>
          <a:bodyPr/>
          <a:lstStyle/>
          <a:p>
            <a:r>
              <a:rPr lang="en-US"/>
              <a:t>Click to edit Master title style</a:t>
            </a:r>
            <a:endParaRPr lang="el-GR" dirty="0"/>
          </a:p>
        </p:txBody>
      </p:sp>
      <p:sp>
        <p:nvSpPr>
          <p:cNvPr id="3" name="Footer Placeholder 2">
            <a:extLst>
              <a:ext uri="{FF2B5EF4-FFF2-40B4-BE49-F238E27FC236}">
                <a16:creationId xmlns:a16="http://schemas.microsoft.com/office/drawing/2014/main" id="{4645D86F-BB65-5B98-A25F-CB4724F0A5CC}"/>
              </a:ext>
            </a:extLst>
          </p:cNvPr>
          <p:cNvSpPr>
            <a:spLocks noGrp="1"/>
          </p:cNvSpPr>
          <p:nvPr>
            <p:ph type="ftr" sz="quarter" idx="10"/>
          </p:nvPr>
        </p:nvSpPr>
        <p:spPr/>
        <p:txBody>
          <a:bodyPr/>
          <a:lstStyle/>
          <a:p>
            <a:endParaRPr lang="el-GR"/>
          </a:p>
        </p:txBody>
      </p:sp>
      <p:sp>
        <p:nvSpPr>
          <p:cNvPr id="4" name="Slide Number Placeholder 3">
            <a:extLst>
              <a:ext uri="{FF2B5EF4-FFF2-40B4-BE49-F238E27FC236}">
                <a16:creationId xmlns:a16="http://schemas.microsoft.com/office/drawing/2014/main" id="{21F5C8A8-16DB-59FA-110C-48D8DF89ACB7}"/>
              </a:ext>
            </a:extLst>
          </p:cNvPr>
          <p:cNvSpPr>
            <a:spLocks noGrp="1"/>
          </p:cNvSpPr>
          <p:nvPr>
            <p:ph type="sldNum" sz="quarter" idx="11"/>
          </p:nvPr>
        </p:nvSpPr>
        <p:spPr/>
        <p:txBody>
          <a:bodyPr/>
          <a:lstStyle/>
          <a:p>
            <a:fld id="{77E8CCCA-B601-4955-BB27-D5A6ACE27D7F}" type="slidenum">
              <a:rPr lang="el-GR" smtClean="0"/>
              <a:t>‹#›</a:t>
            </a:fld>
            <a:endParaRPr lang="el-GR"/>
          </a:p>
        </p:txBody>
      </p:sp>
      <p:cxnSp>
        <p:nvCxnSpPr>
          <p:cNvPr id="26" name="Straight Connector 25">
            <a:extLst>
              <a:ext uri="{FF2B5EF4-FFF2-40B4-BE49-F238E27FC236}">
                <a16:creationId xmlns:a16="http://schemas.microsoft.com/office/drawing/2014/main" id="{3145BEC1-5699-E38E-28FA-CC87702F7F0C}"/>
              </a:ext>
            </a:extLst>
          </p:cNvPr>
          <p:cNvCxnSpPr>
            <a:cxnSpLocks/>
          </p:cNvCxnSpPr>
          <p:nvPr userDrawn="1"/>
        </p:nvCxnSpPr>
        <p:spPr>
          <a:xfrm>
            <a:off x="2825199" y="2410684"/>
            <a:ext cx="0" cy="1114459"/>
          </a:xfrm>
          <a:prstGeom prst="line">
            <a:avLst/>
          </a:prstGeom>
          <a:ln>
            <a:solidFill>
              <a:schemeClr val="accent3"/>
            </a:solidFill>
            <a:headEnd type="oval"/>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BCDF50C1-C2DB-DBAF-9961-12F393C23881}"/>
              </a:ext>
            </a:extLst>
          </p:cNvPr>
          <p:cNvCxnSpPr>
            <a:cxnSpLocks/>
          </p:cNvCxnSpPr>
          <p:nvPr userDrawn="1"/>
        </p:nvCxnSpPr>
        <p:spPr>
          <a:xfrm flipV="1">
            <a:off x="4314020" y="3782283"/>
            <a:ext cx="0" cy="1114459"/>
          </a:xfrm>
          <a:prstGeom prst="line">
            <a:avLst/>
          </a:prstGeom>
          <a:ln>
            <a:solidFill>
              <a:schemeClr val="accent2"/>
            </a:solidFill>
            <a:headEnd type="oval"/>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3F30EDE1-8154-F158-17C4-9C99C2FF7C72}"/>
              </a:ext>
            </a:extLst>
          </p:cNvPr>
          <p:cNvCxnSpPr>
            <a:cxnSpLocks/>
          </p:cNvCxnSpPr>
          <p:nvPr userDrawn="1"/>
        </p:nvCxnSpPr>
        <p:spPr>
          <a:xfrm>
            <a:off x="5899282" y="2410684"/>
            <a:ext cx="0" cy="1114459"/>
          </a:xfrm>
          <a:prstGeom prst="line">
            <a:avLst/>
          </a:prstGeom>
          <a:ln>
            <a:solidFill>
              <a:schemeClr val="accent1"/>
            </a:solidFill>
            <a:headEnd type="oval"/>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474C4EB6-21FD-C2B7-8647-6DCC0E06F6F1}"/>
              </a:ext>
            </a:extLst>
          </p:cNvPr>
          <p:cNvCxnSpPr>
            <a:cxnSpLocks/>
          </p:cNvCxnSpPr>
          <p:nvPr userDrawn="1"/>
        </p:nvCxnSpPr>
        <p:spPr>
          <a:xfrm flipV="1">
            <a:off x="7406137" y="3782283"/>
            <a:ext cx="0" cy="1114459"/>
          </a:xfrm>
          <a:prstGeom prst="line">
            <a:avLst/>
          </a:prstGeom>
          <a:ln>
            <a:solidFill>
              <a:schemeClr val="bg2"/>
            </a:solidFill>
            <a:headEnd type="oval"/>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AFE4DEC6-8949-99C1-95DF-B60911842F85}"/>
              </a:ext>
            </a:extLst>
          </p:cNvPr>
          <p:cNvCxnSpPr>
            <a:cxnSpLocks/>
          </p:cNvCxnSpPr>
          <p:nvPr userDrawn="1"/>
        </p:nvCxnSpPr>
        <p:spPr>
          <a:xfrm>
            <a:off x="1675996" y="3654798"/>
            <a:ext cx="8840007" cy="0"/>
          </a:xfrm>
          <a:prstGeom prst="line">
            <a:avLst/>
          </a:prstGeom>
          <a:ln w="76200">
            <a:solidFill>
              <a:schemeClr val="tx2"/>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sp>
        <p:nvSpPr>
          <p:cNvPr id="31" name="Oval 30">
            <a:extLst>
              <a:ext uri="{FF2B5EF4-FFF2-40B4-BE49-F238E27FC236}">
                <a16:creationId xmlns:a16="http://schemas.microsoft.com/office/drawing/2014/main" id="{0E20CE14-3A90-39C9-511E-EFAAD0C7A170}"/>
              </a:ext>
            </a:extLst>
          </p:cNvPr>
          <p:cNvSpPr/>
          <p:nvPr userDrawn="1"/>
        </p:nvSpPr>
        <p:spPr>
          <a:xfrm>
            <a:off x="2584784" y="3429000"/>
            <a:ext cx="465333" cy="46533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DE"/>
          </a:p>
        </p:txBody>
      </p:sp>
      <p:sp>
        <p:nvSpPr>
          <p:cNvPr id="32" name="Oval 31">
            <a:extLst>
              <a:ext uri="{FF2B5EF4-FFF2-40B4-BE49-F238E27FC236}">
                <a16:creationId xmlns:a16="http://schemas.microsoft.com/office/drawing/2014/main" id="{CCEA2F1B-4852-5D56-D1F3-90B6AACC1E35}"/>
              </a:ext>
            </a:extLst>
          </p:cNvPr>
          <p:cNvSpPr/>
          <p:nvPr userDrawn="1"/>
        </p:nvSpPr>
        <p:spPr>
          <a:xfrm>
            <a:off x="4118783" y="3429000"/>
            <a:ext cx="465333" cy="46533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DE"/>
          </a:p>
        </p:txBody>
      </p:sp>
      <p:sp>
        <p:nvSpPr>
          <p:cNvPr id="33" name="Oval 32">
            <a:extLst>
              <a:ext uri="{FF2B5EF4-FFF2-40B4-BE49-F238E27FC236}">
                <a16:creationId xmlns:a16="http://schemas.microsoft.com/office/drawing/2014/main" id="{3AAD6225-B288-4E38-3D5D-135CFC3793B8}"/>
              </a:ext>
            </a:extLst>
          </p:cNvPr>
          <p:cNvSpPr/>
          <p:nvPr userDrawn="1"/>
        </p:nvSpPr>
        <p:spPr>
          <a:xfrm>
            <a:off x="5652782" y="3429000"/>
            <a:ext cx="465333" cy="46533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DE"/>
          </a:p>
        </p:txBody>
      </p:sp>
      <p:sp>
        <p:nvSpPr>
          <p:cNvPr id="34" name="Oval 33">
            <a:extLst>
              <a:ext uri="{FF2B5EF4-FFF2-40B4-BE49-F238E27FC236}">
                <a16:creationId xmlns:a16="http://schemas.microsoft.com/office/drawing/2014/main" id="{B80F1E24-EFDA-A38C-5D2E-0BA317398B2E}"/>
              </a:ext>
            </a:extLst>
          </p:cNvPr>
          <p:cNvSpPr/>
          <p:nvPr userDrawn="1"/>
        </p:nvSpPr>
        <p:spPr>
          <a:xfrm>
            <a:off x="7186781" y="3429000"/>
            <a:ext cx="465333" cy="465333"/>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DE"/>
          </a:p>
        </p:txBody>
      </p:sp>
      <p:sp>
        <p:nvSpPr>
          <p:cNvPr id="35" name="Oval 34">
            <a:extLst>
              <a:ext uri="{FF2B5EF4-FFF2-40B4-BE49-F238E27FC236}">
                <a16:creationId xmlns:a16="http://schemas.microsoft.com/office/drawing/2014/main" id="{6DCB6E97-5581-0A96-2893-39D992FF03EA}"/>
              </a:ext>
            </a:extLst>
          </p:cNvPr>
          <p:cNvSpPr/>
          <p:nvPr userDrawn="1"/>
        </p:nvSpPr>
        <p:spPr>
          <a:xfrm>
            <a:off x="8720779" y="3429000"/>
            <a:ext cx="465333" cy="465333"/>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DE"/>
          </a:p>
        </p:txBody>
      </p:sp>
      <p:cxnSp>
        <p:nvCxnSpPr>
          <p:cNvPr id="40" name="Straight Connector 39">
            <a:extLst>
              <a:ext uri="{FF2B5EF4-FFF2-40B4-BE49-F238E27FC236}">
                <a16:creationId xmlns:a16="http://schemas.microsoft.com/office/drawing/2014/main" id="{48635A93-5B30-1DB3-FB66-0DFB131D1D2E}"/>
              </a:ext>
            </a:extLst>
          </p:cNvPr>
          <p:cNvCxnSpPr>
            <a:cxnSpLocks/>
          </p:cNvCxnSpPr>
          <p:nvPr userDrawn="1"/>
        </p:nvCxnSpPr>
        <p:spPr>
          <a:xfrm>
            <a:off x="8952448" y="2410684"/>
            <a:ext cx="0" cy="1114459"/>
          </a:xfrm>
          <a:prstGeom prst="line">
            <a:avLst/>
          </a:prstGeom>
          <a:ln>
            <a:solidFill>
              <a:schemeClr val="accent6"/>
            </a:solidFill>
            <a:headEnd type="ova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7067655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Tx" preserve="1">
  <p:cSld name="1_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FA9690-779C-ED55-BC83-8FEF30A3C30A}"/>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en-US"/>
              <a:t>Click to edit Master title style</a:t>
            </a:r>
            <a:endParaRPr lang="el-GR" dirty="0"/>
          </a:p>
        </p:txBody>
      </p:sp>
      <p:sp>
        <p:nvSpPr>
          <p:cNvPr id="3" name="Content Placeholder 2">
            <a:extLst>
              <a:ext uri="{FF2B5EF4-FFF2-40B4-BE49-F238E27FC236}">
                <a16:creationId xmlns:a16="http://schemas.microsoft.com/office/drawing/2014/main" id="{53B1DEA6-9750-7024-54B4-057D15FAF158}"/>
              </a:ext>
            </a:extLst>
          </p:cNvPr>
          <p:cNvSpPr>
            <a:spLocks noGrp="1"/>
          </p:cNvSpPr>
          <p:nvPr>
            <p:ph idx="1"/>
          </p:nvPr>
        </p:nvSpPr>
        <p:spPr>
          <a:xfrm>
            <a:off x="5183188" y="987425"/>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4" name="Text Placeholder 3">
            <a:extLst>
              <a:ext uri="{FF2B5EF4-FFF2-40B4-BE49-F238E27FC236}">
                <a16:creationId xmlns:a16="http://schemas.microsoft.com/office/drawing/2014/main" id="{21E1C4F1-569C-C6F6-C700-DE346B17867C}"/>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6" name="Footer Placeholder 5">
            <a:extLst>
              <a:ext uri="{FF2B5EF4-FFF2-40B4-BE49-F238E27FC236}">
                <a16:creationId xmlns:a16="http://schemas.microsoft.com/office/drawing/2014/main" id="{33BA0CB4-F479-16E3-023D-9C308B09F742}"/>
              </a:ext>
            </a:extLst>
          </p:cNvPr>
          <p:cNvSpPr>
            <a:spLocks noGrp="1"/>
          </p:cNvSpPr>
          <p:nvPr>
            <p:ph type="ftr" sz="quarter" idx="11"/>
          </p:nvPr>
        </p:nvSpPr>
        <p:spPr>
          <a:xfrm>
            <a:off x="4038600" y="6356350"/>
            <a:ext cx="4114800" cy="365125"/>
          </a:xfrm>
          <a:prstGeom prst="rect">
            <a:avLst/>
          </a:prstGeom>
        </p:spPr>
        <p:txBody>
          <a:bodyPr/>
          <a:lstStyle/>
          <a:p>
            <a:endParaRPr lang="el-GR"/>
          </a:p>
        </p:txBody>
      </p:sp>
      <p:sp>
        <p:nvSpPr>
          <p:cNvPr id="7" name="Slide Number Placeholder 6">
            <a:extLst>
              <a:ext uri="{FF2B5EF4-FFF2-40B4-BE49-F238E27FC236}">
                <a16:creationId xmlns:a16="http://schemas.microsoft.com/office/drawing/2014/main" id="{B7DCB5C5-0C59-A97D-4824-5894398C3888}"/>
              </a:ext>
            </a:extLst>
          </p:cNvPr>
          <p:cNvSpPr>
            <a:spLocks noGrp="1"/>
          </p:cNvSpPr>
          <p:nvPr>
            <p:ph type="sldNum" sz="quarter" idx="12"/>
          </p:nvPr>
        </p:nvSpPr>
        <p:spPr>
          <a:xfrm>
            <a:off x="8610600" y="6356350"/>
            <a:ext cx="2743200" cy="365125"/>
          </a:xfrm>
          <a:prstGeom prst="rect">
            <a:avLst/>
          </a:prstGeom>
        </p:spPr>
        <p:txBody>
          <a:bodyPr/>
          <a:lstStyle/>
          <a:p>
            <a:fld id="{77E8CCCA-B601-4955-BB27-D5A6ACE27D7F}" type="slidenum">
              <a:rPr lang="el-GR" smtClean="0"/>
              <a:t>‹#›</a:t>
            </a:fld>
            <a:endParaRPr lang="el-GR"/>
          </a:p>
        </p:txBody>
      </p:sp>
      <p:cxnSp>
        <p:nvCxnSpPr>
          <p:cNvPr id="5" name="Straight Connector 4">
            <a:extLst>
              <a:ext uri="{FF2B5EF4-FFF2-40B4-BE49-F238E27FC236}">
                <a16:creationId xmlns:a16="http://schemas.microsoft.com/office/drawing/2014/main" id="{23E82A41-698D-DD38-D52D-B93E3FE34048}"/>
              </a:ext>
            </a:extLst>
          </p:cNvPr>
          <p:cNvCxnSpPr>
            <a:cxnSpLocks/>
          </p:cNvCxnSpPr>
          <p:nvPr userDrawn="1"/>
        </p:nvCxnSpPr>
        <p:spPr>
          <a:xfrm>
            <a:off x="4921436" y="987425"/>
            <a:ext cx="0" cy="4881563"/>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6788004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A77B93-A895-0EB8-B362-2C3064908060}"/>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en-US"/>
              <a:t>Click to edit Master title style</a:t>
            </a:r>
            <a:endParaRPr lang="el-GR"/>
          </a:p>
        </p:txBody>
      </p:sp>
      <p:sp>
        <p:nvSpPr>
          <p:cNvPr id="3" name="Picture Placeholder 2">
            <a:extLst>
              <a:ext uri="{FF2B5EF4-FFF2-40B4-BE49-F238E27FC236}">
                <a16:creationId xmlns:a16="http://schemas.microsoft.com/office/drawing/2014/main" id="{4E8ED3A7-466A-F128-FD07-0EEE53E55650}"/>
              </a:ext>
            </a:extLst>
          </p:cNvPr>
          <p:cNvSpPr>
            <a:spLocks noGrp="1"/>
          </p:cNvSpPr>
          <p:nvPr>
            <p:ph type="pic" idx="1"/>
          </p:nvPr>
        </p:nvSpPr>
        <p:spPr>
          <a:xfrm>
            <a:off x="5183188" y="987425"/>
            <a:ext cx="617220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l-GR" dirty="0"/>
          </a:p>
        </p:txBody>
      </p:sp>
      <p:sp>
        <p:nvSpPr>
          <p:cNvPr id="4" name="Text Placeholder 3">
            <a:extLst>
              <a:ext uri="{FF2B5EF4-FFF2-40B4-BE49-F238E27FC236}">
                <a16:creationId xmlns:a16="http://schemas.microsoft.com/office/drawing/2014/main" id="{14E2DF7F-FA70-CC1E-2E36-C6889C9A5CFB}"/>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6" name="Footer Placeholder 5">
            <a:extLst>
              <a:ext uri="{FF2B5EF4-FFF2-40B4-BE49-F238E27FC236}">
                <a16:creationId xmlns:a16="http://schemas.microsoft.com/office/drawing/2014/main" id="{7F265DD3-90B0-1FD2-7DC6-3055A3C4226D}"/>
              </a:ext>
            </a:extLst>
          </p:cNvPr>
          <p:cNvSpPr>
            <a:spLocks noGrp="1"/>
          </p:cNvSpPr>
          <p:nvPr>
            <p:ph type="ftr" sz="quarter" idx="11"/>
          </p:nvPr>
        </p:nvSpPr>
        <p:spPr>
          <a:xfrm>
            <a:off x="4038600" y="6356350"/>
            <a:ext cx="4114800" cy="365125"/>
          </a:xfrm>
          <a:prstGeom prst="rect">
            <a:avLst/>
          </a:prstGeom>
        </p:spPr>
        <p:txBody>
          <a:bodyPr/>
          <a:lstStyle/>
          <a:p>
            <a:endParaRPr lang="el-GR"/>
          </a:p>
        </p:txBody>
      </p:sp>
      <p:sp>
        <p:nvSpPr>
          <p:cNvPr id="7" name="Slide Number Placeholder 6">
            <a:extLst>
              <a:ext uri="{FF2B5EF4-FFF2-40B4-BE49-F238E27FC236}">
                <a16:creationId xmlns:a16="http://schemas.microsoft.com/office/drawing/2014/main" id="{56AE3359-D79E-C519-2545-82893A4AB15E}"/>
              </a:ext>
            </a:extLst>
          </p:cNvPr>
          <p:cNvSpPr>
            <a:spLocks noGrp="1"/>
          </p:cNvSpPr>
          <p:nvPr>
            <p:ph type="sldNum" sz="quarter" idx="12"/>
          </p:nvPr>
        </p:nvSpPr>
        <p:spPr>
          <a:xfrm>
            <a:off x="8610600" y="6356350"/>
            <a:ext cx="2743200" cy="365125"/>
          </a:xfrm>
          <a:prstGeom prst="rect">
            <a:avLst/>
          </a:prstGeom>
        </p:spPr>
        <p:txBody>
          <a:bodyPr/>
          <a:lstStyle/>
          <a:p>
            <a:fld id="{77E8CCCA-B601-4955-BB27-D5A6ACE27D7F}" type="slidenum">
              <a:rPr lang="el-GR" smtClean="0"/>
              <a:t>‹#›</a:t>
            </a:fld>
            <a:endParaRPr lang="el-GR"/>
          </a:p>
        </p:txBody>
      </p:sp>
    </p:spTree>
    <p:extLst>
      <p:ext uri="{BB962C8B-B14F-4D97-AF65-F5344CB8AC3E}">
        <p14:creationId xmlns:p14="http://schemas.microsoft.com/office/powerpoint/2010/main" val="19433085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Front Cover 2">
    <p:bg>
      <p:bgRef idx="1001">
        <a:schemeClr val="bg2"/>
      </p:bgRef>
    </p:bg>
    <p:spTree>
      <p:nvGrpSpPr>
        <p:cNvPr id="1" name=""/>
        <p:cNvGrpSpPr/>
        <p:nvPr/>
      </p:nvGrpSpPr>
      <p:grpSpPr>
        <a:xfrm>
          <a:off x="0" y="0"/>
          <a:ext cx="0" cy="0"/>
          <a:chOff x="0" y="0"/>
          <a:chExt cx="0" cy="0"/>
        </a:xfrm>
      </p:grpSpPr>
      <p:pic>
        <p:nvPicPr>
          <p:cNvPr id="3" name="Picture 2" descr="A black background with white squares and dots">
            <a:extLst>
              <a:ext uri="{FF2B5EF4-FFF2-40B4-BE49-F238E27FC236}">
                <a16:creationId xmlns:a16="http://schemas.microsoft.com/office/drawing/2014/main" id="{FBAD02DA-8273-01C2-CB51-690FA91642F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805" y="0"/>
            <a:ext cx="12188389" cy="6858000"/>
          </a:xfrm>
          <a:prstGeom prst="rect">
            <a:avLst/>
          </a:prstGeom>
        </p:spPr>
      </p:pic>
      <p:pic>
        <p:nvPicPr>
          <p:cNvPr id="6" name="Picture 5" descr="A blue and white logo">
            <a:extLst>
              <a:ext uri="{FF2B5EF4-FFF2-40B4-BE49-F238E27FC236}">
                <a16:creationId xmlns:a16="http://schemas.microsoft.com/office/drawing/2014/main" id="{4610B303-28EB-7B66-CEE4-A06248CE879C}"/>
              </a:ext>
              <a:ext uri="{C183D7F6-B498-43B3-948B-1728B52AA6E4}">
                <adec:decorative xmlns:adec="http://schemas.microsoft.com/office/drawing/2017/decorative" val="0"/>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07733" y="1001078"/>
            <a:ext cx="2749868" cy="962028"/>
          </a:xfrm>
          <a:prstGeom prst="rect">
            <a:avLst/>
          </a:prstGeom>
        </p:spPr>
      </p:pic>
      <p:pic>
        <p:nvPicPr>
          <p:cNvPr id="5" name="Picture 4" descr="A reflection of a building in a glass wall&#10;&#10;AI-generated content may be incorrect.">
            <a:extLst>
              <a:ext uri="{FF2B5EF4-FFF2-40B4-BE49-F238E27FC236}">
                <a16:creationId xmlns:a16="http://schemas.microsoft.com/office/drawing/2014/main" id="{3E779F5B-74D6-83AC-8BDE-CE1EF69D50EA}"/>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7176134" y="-1"/>
            <a:ext cx="3691466" cy="6857999"/>
          </a:xfrm>
          <a:prstGeom prst="rect">
            <a:avLst/>
          </a:prstGeom>
        </p:spPr>
      </p:pic>
    </p:spTree>
    <p:extLst>
      <p:ext uri="{BB962C8B-B14F-4D97-AF65-F5344CB8AC3E}">
        <p14:creationId xmlns:p14="http://schemas.microsoft.com/office/powerpoint/2010/main" val="2979080657"/>
      </p:ext>
    </p:extLst>
  </p:cSld>
  <p:clrMapOvr>
    <a:overrideClrMapping bg1="dk1" tx1="lt1" bg2="dk2" tx2="lt2" accent1="accent1" accent2="accent2" accent3="accent3" accent4="accent4" accent5="accent5" accent6="accent6" hlink="hlink" folHlink="folHlink"/>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AF8CA2-FB5F-545F-A14E-AD1582D15F09}"/>
              </a:ext>
            </a:extLst>
          </p:cNvPr>
          <p:cNvSpPr>
            <a:spLocks noGrp="1"/>
          </p:cNvSpPr>
          <p:nvPr>
            <p:ph type="title"/>
          </p:nvPr>
        </p:nvSpPr>
        <p:spPr>
          <a:xfrm>
            <a:off x="839788" y="365125"/>
            <a:ext cx="10515600" cy="1325563"/>
          </a:xfrm>
          <a:prstGeom prst="rect">
            <a:avLst/>
          </a:prstGeom>
        </p:spPr>
        <p:txBody>
          <a:bodyPr/>
          <a:lstStyle/>
          <a:p>
            <a:r>
              <a:rPr lang="en-US"/>
              <a:t>Click to edit Master title style</a:t>
            </a:r>
            <a:endParaRPr lang="el-GR"/>
          </a:p>
        </p:txBody>
      </p:sp>
      <p:sp>
        <p:nvSpPr>
          <p:cNvPr id="3" name="Text Placeholder 2">
            <a:extLst>
              <a:ext uri="{FF2B5EF4-FFF2-40B4-BE49-F238E27FC236}">
                <a16:creationId xmlns:a16="http://schemas.microsoft.com/office/drawing/2014/main" id="{781D9113-918B-8655-6CE9-B736E33079AE}"/>
              </a:ext>
            </a:extLst>
          </p:cNvPr>
          <p:cNvSpPr>
            <a:spLocks noGrp="1"/>
          </p:cNvSpPr>
          <p:nvPr>
            <p:ph type="body" idx="1"/>
          </p:nvPr>
        </p:nvSpPr>
        <p:spPr>
          <a:xfrm>
            <a:off x="839788"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2BF691ED-4081-02F3-2720-639907E50506}"/>
              </a:ext>
            </a:extLst>
          </p:cNvPr>
          <p:cNvSpPr>
            <a:spLocks noGrp="1"/>
          </p:cNvSpPr>
          <p:nvPr>
            <p:ph sz="half" idx="2"/>
          </p:nvPr>
        </p:nvSpPr>
        <p:spPr>
          <a:xfrm>
            <a:off x="839788" y="2505075"/>
            <a:ext cx="5157787" cy="3369945"/>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dirty="0"/>
          </a:p>
        </p:txBody>
      </p:sp>
      <p:sp>
        <p:nvSpPr>
          <p:cNvPr id="5" name="Text Placeholder 4">
            <a:extLst>
              <a:ext uri="{FF2B5EF4-FFF2-40B4-BE49-F238E27FC236}">
                <a16:creationId xmlns:a16="http://schemas.microsoft.com/office/drawing/2014/main" id="{0610C159-96DE-6B06-DD95-50B0DF274DFF}"/>
              </a:ext>
            </a:extLst>
          </p:cNvPr>
          <p:cNvSpPr>
            <a:spLocks noGrp="1"/>
          </p:cNvSpPr>
          <p:nvPr>
            <p:ph type="body" sz="quarter" idx="3"/>
          </p:nvPr>
        </p:nvSpPr>
        <p:spPr>
          <a:xfrm>
            <a:off x="6172200"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B2682FDA-33A8-A00B-B3B9-ACBD96A51BD4}"/>
              </a:ext>
            </a:extLst>
          </p:cNvPr>
          <p:cNvSpPr>
            <a:spLocks noGrp="1"/>
          </p:cNvSpPr>
          <p:nvPr>
            <p:ph sz="quarter" idx="4"/>
          </p:nvPr>
        </p:nvSpPr>
        <p:spPr>
          <a:xfrm>
            <a:off x="6172200" y="2505075"/>
            <a:ext cx="5183188" cy="3369945"/>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8" name="Footer Placeholder 7">
            <a:extLst>
              <a:ext uri="{FF2B5EF4-FFF2-40B4-BE49-F238E27FC236}">
                <a16:creationId xmlns:a16="http://schemas.microsoft.com/office/drawing/2014/main" id="{D67A1E77-C59B-0100-3447-14BBD574E9BE}"/>
              </a:ext>
            </a:extLst>
          </p:cNvPr>
          <p:cNvSpPr>
            <a:spLocks noGrp="1"/>
          </p:cNvSpPr>
          <p:nvPr>
            <p:ph type="ftr" sz="quarter" idx="11"/>
          </p:nvPr>
        </p:nvSpPr>
        <p:spPr>
          <a:xfrm>
            <a:off x="4038600" y="6356350"/>
            <a:ext cx="4114800" cy="365125"/>
          </a:xfrm>
          <a:prstGeom prst="rect">
            <a:avLst/>
          </a:prstGeom>
        </p:spPr>
        <p:txBody>
          <a:bodyPr/>
          <a:lstStyle/>
          <a:p>
            <a:endParaRPr lang="el-GR"/>
          </a:p>
        </p:txBody>
      </p:sp>
      <p:sp>
        <p:nvSpPr>
          <p:cNvPr id="9" name="Slide Number Placeholder 8">
            <a:extLst>
              <a:ext uri="{FF2B5EF4-FFF2-40B4-BE49-F238E27FC236}">
                <a16:creationId xmlns:a16="http://schemas.microsoft.com/office/drawing/2014/main" id="{BC9E8AD1-3E99-1DA4-672A-71F859F59D23}"/>
              </a:ext>
            </a:extLst>
          </p:cNvPr>
          <p:cNvSpPr>
            <a:spLocks noGrp="1"/>
          </p:cNvSpPr>
          <p:nvPr>
            <p:ph type="sldNum" sz="quarter" idx="12"/>
          </p:nvPr>
        </p:nvSpPr>
        <p:spPr>
          <a:xfrm>
            <a:off x="8610600" y="6356350"/>
            <a:ext cx="2743200" cy="365125"/>
          </a:xfrm>
          <a:prstGeom prst="rect">
            <a:avLst/>
          </a:prstGeom>
        </p:spPr>
        <p:txBody>
          <a:bodyPr/>
          <a:lstStyle/>
          <a:p>
            <a:fld id="{77E8CCCA-B601-4955-BB27-D5A6ACE27D7F}" type="slidenum">
              <a:rPr lang="el-GR" smtClean="0"/>
              <a:t>‹#›</a:t>
            </a:fld>
            <a:endParaRPr lang="el-GR"/>
          </a:p>
        </p:txBody>
      </p:sp>
    </p:spTree>
    <p:extLst>
      <p:ext uri="{BB962C8B-B14F-4D97-AF65-F5344CB8AC3E}">
        <p14:creationId xmlns:p14="http://schemas.microsoft.com/office/powerpoint/2010/main" val="245626037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2FD3E1-D3D2-C2E8-E051-1F5B056B2CAB}"/>
              </a:ext>
            </a:extLst>
          </p:cNvPr>
          <p:cNvSpPr>
            <a:spLocks noGrp="1"/>
          </p:cNvSpPr>
          <p:nvPr>
            <p:ph type="ctrTitle"/>
          </p:nvPr>
        </p:nvSpPr>
        <p:spPr>
          <a:xfrm>
            <a:off x="1524000" y="1122363"/>
            <a:ext cx="9144000" cy="2387600"/>
          </a:xfrm>
          <a:prstGeom prst="rect">
            <a:avLst/>
          </a:prstGeom>
        </p:spPr>
        <p:txBody>
          <a:bodyPr anchor="b"/>
          <a:lstStyle>
            <a:lvl1pPr algn="ctr">
              <a:defRPr sz="6000"/>
            </a:lvl1pPr>
          </a:lstStyle>
          <a:p>
            <a:r>
              <a:rPr lang="en-US"/>
              <a:t>Click to edit Master title style</a:t>
            </a:r>
            <a:endParaRPr lang="el-GR" dirty="0"/>
          </a:p>
        </p:txBody>
      </p:sp>
      <p:sp>
        <p:nvSpPr>
          <p:cNvPr id="3" name="Subtitle 2">
            <a:extLst>
              <a:ext uri="{FF2B5EF4-FFF2-40B4-BE49-F238E27FC236}">
                <a16:creationId xmlns:a16="http://schemas.microsoft.com/office/drawing/2014/main" id="{0C5B8722-20D9-D231-E47D-96D8B4DC4177}"/>
              </a:ext>
            </a:extLst>
          </p:cNvPr>
          <p:cNvSpPr>
            <a:spLocks noGrp="1"/>
          </p:cNvSpPr>
          <p:nvPr>
            <p:ph type="subTitle" idx="1"/>
          </p:nvPr>
        </p:nvSpPr>
        <p:spPr>
          <a:xfrm>
            <a:off x="1524000" y="3602038"/>
            <a:ext cx="9144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l-GR" dirty="0"/>
          </a:p>
        </p:txBody>
      </p:sp>
      <p:sp>
        <p:nvSpPr>
          <p:cNvPr id="5" name="Footer Placeholder 4">
            <a:extLst>
              <a:ext uri="{FF2B5EF4-FFF2-40B4-BE49-F238E27FC236}">
                <a16:creationId xmlns:a16="http://schemas.microsoft.com/office/drawing/2014/main" id="{40AB142C-27F5-D74C-947B-C0C88B69E0CF}"/>
              </a:ext>
            </a:extLst>
          </p:cNvPr>
          <p:cNvSpPr>
            <a:spLocks noGrp="1"/>
          </p:cNvSpPr>
          <p:nvPr>
            <p:ph type="ftr" sz="quarter" idx="11"/>
          </p:nvPr>
        </p:nvSpPr>
        <p:spPr>
          <a:xfrm>
            <a:off x="4038600" y="6356350"/>
            <a:ext cx="4114800" cy="365125"/>
          </a:xfrm>
          <a:prstGeom prst="rect">
            <a:avLst/>
          </a:prstGeom>
        </p:spPr>
        <p:txBody>
          <a:bodyPr/>
          <a:lstStyle/>
          <a:p>
            <a:endParaRPr lang="el-GR"/>
          </a:p>
        </p:txBody>
      </p:sp>
      <p:sp>
        <p:nvSpPr>
          <p:cNvPr id="6" name="Slide Number Placeholder 5">
            <a:extLst>
              <a:ext uri="{FF2B5EF4-FFF2-40B4-BE49-F238E27FC236}">
                <a16:creationId xmlns:a16="http://schemas.microsoft.com/office/drawing/2014/main" id="{5CCB66B8-F0FF-6DA4-61A2-B0F9CFBB8634}"/>
              </a:ext>
            </a:extLst>
          </p:cNvPr>
          <p:cNvSpPr>
            <a:spLocks noGrp="1"/>
          </p:cNvSpPr>
          <p:nvPr>
            <p:ph type="sldNum" sz="quarter" idx="12"/>
          </p:nvPr>
        </p:nvSpPr>
        <p:spPr>
          <a:xfrm>
            <a:off x="8610600" y="6356350"/>
            <a:ext cx="2743200" cy="365125"/>
          </a:xfrm>
          <a:prstGeom prst="rect">
            <a:avLst/>
          </a:prstGeom>
        </p:spPr>
        <p:txBody>
          <a:bodyPr/>
          <a:lstStyle/>
          <a:p>
            <a:fld id="{77E8CCCA-B601-4955-BB27-D5A6ACE27D7F}" type="slidenum">
              <a:rPr lang="el-GR" smtClean="0"/>
              <a:t>‹#›</a:t>
            </a:fld>
            <a:endParaRPr lang="el-GR"/>
          </a:p>
        </p:txBody>
      </p:sp>
    </p:spTree>
    <p:extLst>
      <p:ext uri="{BB962C8B-B14F-4D97-AF65-F5344CB8AC3E}">
        <p14:creationId xmlns:p14="http://schemas.microsoft.com/office/powerpoint/2010/main" val="389347474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grpSp>
        <p:nvGrpSpPr>
          <p:cNvPr id="28" name="Group 27">
            <a:extLst>
              <a:ext uri="{FF2B5EF4-FFF2-40B4-BE49-F238E27FC236}">
                <a16:creationId xmlns:a16="http://schemas.microsoft.com/office/drawing/2014/main" id="{A6E5D0DE-B37C-9BF0-89A8-E2AA5A175238}"/>
              </a:ext>
            </a:extLst>
          </p:cNvPr>
          <p:cNvGrpSpPr/>
          <p:nvPr userDrawn="1"/>
        </p:nvGrpSpPr>
        <p:grpSpPr>
          <a:xfrm>
            <a:off x="5768594" y="136524"/>
            <a:ext cx="2670590" cy="5768972"/>
            <a:chOff x="3223770" y="136525"/>
            <a:chExt cx="2978910" cy="5768972"/>
          </a:xfrm>
          <a:solidFill>
            <a:schemeClr val="accent1">
              <a:lumMod val="20000"/>
              <a:lumOff val="80000"/>
            </a:schemeClr>
          </a:solidFill>
        </p:grpSpPr>
        <p:sp>
          <p:nvSpPr>
            <p:cNvPr id="29" name="Rectangle 28">
              <a:extLst>
                <a:ext uri="{FF2B5EF4-FFF2-40B4-BE49-F238E27FC236}">
                  <a16:creationId xmlns:a16="http://schemas.microsoft.com/office/drawing/2014/main" id="{5FC26597-7631-8014-74AA-457446A4C532}"/>
                </a:ext>
              </a:extLst>
            </p:cNvPr>
            <p:cNvSpPr/>
            <p:nvPr userDrawn="1"/>
          </p:nvSpPr>
          <p:spPr>
            <a:xfrm>
              <a:off x="3223770" y="136525"/>
              <a:ext cx="2978910" cy="576897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DE"/>
            </a:p>
          </p:txBody>
        </p:sp>
        <p:sp>
          <p:nvSpPr>
            <p:cNvPr id="30" name="Title 1">
              <a:extLst>
                <a:ext uri="{FF2B5EF4-FFF2-40B4-BE49-F238E27FC236}">
                  <a16:creationId xmlns:a16="http://schemas.microsoft.com/office/drawing/2014/main" id="{F27D12EC-7A57-34B0-F7AC-E15BEAB0287D}"/>
                </a:ext>
              </a:extLst>
            </p:cNvPr>
            <p:cNvSpPr txBox="1">
              <a:spLocks/>
            </p:cNvSpPr>
            <p:nvPr userDrawn="1"/>
          </p:nvSpPr>
          <p:spPr>
            <a:xfrm>
              <a:off x="3607490" y="1337641"/>
              <a:ext cx="862220" cy="521286"/>
            </a:xfrm>
            <a:prstGeom prst="rect">
              <a:avLst/>
            </a:prstGeom>
            <a:grpFill/>
          </p:spPr>
          <p:txBody>
            <a:bodyPr vert="horz" lIns="91440" tIns="45720" rIns="91440" bIns="45720" rtlCol="0" anchor="ctr">
              <a:noAutofit/>
            </a:bodyPr>
            <a:lstStyle>
              <a:lvl1pPr algn="l" defTabSz="685800" rtl="0" eaLnBrk="1" latinLnBrk="0" hangingPunct="1">
                <a:lnSpc>
                  <a:spcPct val="90000"/>
                </a:lnSpc>
                <a:spcBef>
                  <a:spcPct val="0"/>
                </a:spcBef>
                <a:buNone/>
                <a:defRPr sz="2400" kern="1200">
                  <a:solidFill>
                    <a:schemeClr val="bg1"/>
                  </a:solidFill>
                  <a:latin typeface="+mn-lt"/>
                  <a:ea typeface="+mj-ea"/>
                  <a:cs typeface="+mj-cs"/>
                </a:defRPr>
              </a:lvl1pPr>
            </a:lstStyle>
            <a:p>
              <a:r>
                <a:rPr lang="en-GB" sz="4800" b="1" i="0" dirty="0">
                  <a:solidFill>
                    <a:schemeClr val="bg2"/>
                  </a:solidFill>
                  <a:latin typeface="Calibri" panose="020F0502020204030204" pitchFamily="34" charset="0"/>
                  <a:cs typeface="Calibri" panose="020F0502020204030204" pitchFamily="34" charset="0"/>
                </a:rPr>
                <a:t>2</a:t>
              </a:r>
              <a:endParaRPr lang="en-US" sz="4800" b="1" i="0" dirty="0">
                <a:solidFill>
                  <a:schemeClr val="bg2"/>
                </a:solidFill>
                <a:latin typeface="Calibri" panose="020F0502020204030204" pitchFamily="34" charset="0"/>
                <a:cs typeface="Calibri" panose="020F0502020204030204" pitchFamily="34" charset="0"/>
              </a:endParaRPr>
            </a:p>
          </p:txBody>
        </p:sp>
        <p:sp>
          <p:nvSpPr>
            <p:cNvPr id="31" name="Title 1">
              <a:extLst>
                <a:ext uri="{FF2B5EF4-FFF2-40B4-BE49-F238E27FC236}">
                  <a16:creationId xmlns:a16="http://schemas.microsoft.com/office/drawing/2014/main" id="{48F783B9-AE0D-E38D-C8D8-2364D40D88DA}"/>
                </a:ext>
              </a:extLst>
            </p:cNvPr>
            <p:cNvSpPr txBox="1">
              <a:spLocks/>
            </p:cNvSpPr>
            <p:nvPr userDrawn="1"/>
          </p:nvSpPr>
          <p:spPr>
            <a:xfrm>
              <a:off x="3607490" y="4200849"/>
              <a:ext cx="862220" cy="521286"/>
            </a:xfrm>
            <a:prstGeom prst="rect">
              <a:avLst/>
            </a:prstGeom>
            <a:grpFill/>
          </p:spPr>
          <p:txBody>
            <a:bodyPr vert="horz" lIns="91440" tIns="45720" rIns="91440" bIns="45720" rtlCol="0" anchor="ctr">
              <a:noAutofit/>
            </a:bodyPr>
            <a:lstStyle>
              <a:lvl1pPr algn="l" defTabSz="685800" rtl="0" eaLnBrk="1" latinLnBrk="0" hangingPunct="1">
                <a:lnSpc>
                  <a:spcPct val="90000"/>
                </a:lnSpc>
                <a:spcBef>
                  <a:spcPct val="0"/>
                </a:spcBef>
                <a:buNone/>
                <a:defRPr sz="2400" kern="1200">
                  <a:solidFill>
                    <a:schemeClr val="bg1"/>
                  </a:solidFill>
                  <a:latin typeface="+mn-lt"/>
                  <a:ea typeface="+mj-ea"/>
                  <a:cs typeface="+mj-cs"/>
                </a:defRPr>
              </a:lvl1pPr>
            </a:lstStyle>
            <a:p>
              <a:r>
                <a:rPr lang="en-GB" sz="4800" b="1" i="0" dirty="0">
                  <a:solidFill>
                    <a:schemeClr val="bg2"/>
                  </a:solidFill>
                  <a:latin typeface="Calibri" panose="020F0502020204030204" pitchFamily="34" charset="0"/>
                  <a:cs typeface="Calibri" panose="020F0502020204030204" pitchFamily="34" charset="0"/>
                </a:rPr>
                <a:t>5</a:t>
              </a:r>
              <a:endParaRPr lang="en-US" sz="4800" b="1" i="0" dirty="0">
                <a:solidFill>
                  <a:schemeClr val="bg2"/>
                </a:solidFill>
                <a:latin typeface="Calibri" panose="020F0502020204030204" pitchFamily="34" charset="0"/>
                <a:cs typeface="Calibri" panose="020F0502020204030204" pitchFamily="34" charset="0"/>
              </a:endParaRPr>
            </a:p>
          </p:txBody>
        </p:sp>
      </p:grpSp>
      <p:grpSp>
        <p:nvGrpSpPr>
          <p:cNvPr id="32" name="Group 31">
            <a:extLst>
              <a:ext uri="{FF2B5EF4-FFF2-40B4-BE49-F238E27FC236}">
                <a16:creationId xmlns:a16="http://schemas.microsoft.com/office/drawing/2014/main" id="{05E2B2DA-4705-E246-AB1C-880DCB460977}"/>
              </a:ext>
            </a:extLst>
          </p:cNvPr>
          <p:cNvGrpSpPr/>
          <p:nvPr userDrawn="1"/>
        </p:nvGrpSpPr>
        <p:grpSpPr>
          <a:xfrm>
            <a:off x="8610600" y="136524"/>
            <a:ext cx="2743200" cy="5768972"/>
            <a:chOff x="3223770" y="136525"/>
            <a:chExt cx="2978910" cy="5768972"/>
          </a:xfrm>
          <a:solidFill>
            <a:schemeClr val="accent1">
              <a:lumMod val="20000"/>
              <a:lumOff val="80000"/>
            </a:schemeClr>
          </a:solidFill>
        </p:grpSpPr>
        <p:sp>
          <p:nvSpPr>
            <p:cNvPr id="33" name="Rectangle 32">
              <a:extLst>
                <a:ext uri="{FF2B5EF4-FFF2-40B4-BE49-F238E27FC236}">
                  <a16:creationId xmlns:a16="http://schemas.microsoft.com/office/drawing/2014/main" id="{45385E6C-BB90-52FC-1FF1-FF10D2680351}"/>
                </a:ext>
              </a:extLst>
            </p:cNvPr>
            <p:cNvSpPr/>
            <p:nvPr userDrawn="1"/>
          </p:nvSpPr>
          <p:spPr>
            <a:xfrm>
              <a:off x="3223770" y="136525"/>
              <a:ext cx="2978910" cy="576897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DE"/>
            </a:p>
          </p:txBody>
        </p:sp>
        <p:sp>
          <p:nvSpPr>
            <p:cNvPr id="34" name="Title 1">
              <a:extLst>
                <a:ext uri="{FF2B5EF4-FFF2-40B4-BE49-F238E27FC236}">
                  <a16:creationId xmlns:a16="http://schemas.microsoft.com/office/drawing/2014/main" id="{A60C0213-C3CD-3100-4503-FDDE0E856C4B}"/>
                </a:ext>
              </a:extLst>
            </p:cNvPr>
            <p:cNvSpPr txBox="1">
              <a:spLocks/>
            </p:cNvSpPr>
            <p:nvPr userDrawn="1"/>
          </p:nvSpPr>
          <p:spPr>
            <a:xfrm>
              <a:off x="3607490" y="1337641"/>
              <a:ext cx="862220" cy="521286"/>
            </a:xfrm>
            <a:prstGeom prst="rect">
              <a:avLst/>
            </a:prstGeom>
            <a:grpFill/>
          </p:spPr>
          <p:txBody>
            <a:bodyPr vert="horz" lIns="91440" tIns="45720" rIns="91440" bIns="45720" rtlCol="0" anchor="ctr">
              <a:noAutofit/>
            </a:bodyPr>
            <a:lstStyle>
              <a:lvl1pPr algn="l" defTabSz="685800" rtl="0" eaLnBrk="1" latinLnBrk="0" hangingPunct="1">
                <a:lnSpc>
                  <a:spcPct val="90000"/>
                </a:lnSpc>
                <a:spcBef>
                  <a:spcPct val="0"/>
                </a:spcBef>
                <a:buNone/>
                <a:defRPr sz="2400" kern="1200">
                  <a:solidFill>
                    <a:schemeClr val="bg1"/>
                  </a:solidFill>
                  <a:latin typeface="+mn-lt"/>
                  <a:ea typeface="+mj-ea"/>
                  <a:cs typeface="+mj-cs"/>
                </a:defRPr>
              </a:lvl1pPr>
            </a:lstStyle>
            <a:p>
              <a:r>
                <a:rPr lang="en-GB" sz="4800" b="1" i="0" dirty="0">
                  <a:solidFill>
                    <a:schemeClr val="bg2"/>
                  </a:solidFill>
                  <a:latin typeface="Calibri" panose="020F0502020204030204" pitchFamily="34" charset="0"/>
                  <a:cs typeface="Calibri" panose="020F0502020204030204" pitchFamily="34" charset="0"/>
                </a:rPr>
                <a:t>3</a:t>
              </a:r>
              <a:endParaRPr lang="en-US" sz="4800" b="1" i="0" dirty="0">
                <a:solidFill>
                  <a:schemeClr val="bg2"/>
                </a:solidFill>
                <a:latin typeface="Calibri" panose="020F0502020204030204" pitchFamily="34" charset="0"/>
                <a:cs typeface="Calibri" panose="020F0502020204030204" pitchFamily="34" charset="0"/>
              </a:endParaRPr>
            </a:p>
          </p:txBody>
        </p:sp>
        <p:sp>
          <p:nvSpPr>
            <p:cNvPr id="35" name="Title 1">
              <a:extLst>
                <a:ext uri="{FF2B5EF4-FFF2-40B4-BE49-F238E27FC236}">
                  <a16:creationId xmlns:a16="http://schemas.microsoft.com/office/drawing/2014/main" id="{77EB4CF8-74F1-A946-77F1-37BF890B3DF8}"/>
                </a:ext>
              </a:extLst>
            </p:cNvPr>
            <p:cNvSpPr txBox="1">
              <a:spLocks/>
            </p:cNvSpPr>
            <p:nvPr userDrawn="1"/>
          </p:nvSpPr>
          <p:spPr>
            <a:xfrm>
              <a:off x="3607490" y="4200849"/>
              <a:ext cx="862220" cy="521286"/>
            </a:xfrm>
            <a:prstGeom prst="rect">
              <a:avLst/>
            </a:prstGeom>
            <a:grpFill/>
          </p:spPr>
          <p:txBody>
            <a:bodyPr vert="horz" lIns="91440" tIns="45720" rIns="91440" bIns="45720" rtlCol="0" anchor="ctr">
              <a:noAutofit/>
            </a:bodyPr>
            <a:lstStyle>
              <a:lvl1pPr algn="l" defTabSz="685800" rtl="0" eaLnBrk="1" latinLnBrk="0" hangingPunct="1">
                <a:lnSpc>
                  <a:spcPct val="90000"/>
                </a:lnSpc>
                <a:spcBef>
                  <a:spcPct val="0"/>
                </a:spcBef>
                <a:buNone/>
                <a:defRPr sz="2400" kern="1200">
                  <a:solidFill>
                    <a:schemeClr val="bg1"/>
                  </a:solidFill>
                  <a:latin typeface="+mn-lt"/>
                  <a:ea typeface="+mj-ea"/>
                  <a:cs typeface="+mj-cs"/>
                </a:defRPr>
              </a:lvl1pPr>
            </a:lstStyle>
            <a:p>
              <a:r>
                <a:rPr lang="en-US" sz="4800" b="1" i="0" dirty="0">
                  <a:solidFill>
                    <a:schemeClr val="bg2"/>
                  </a:solidFill>
                  <a:latin typeface="Calibri" panose="020F0502020204030204" pitchFamily="34" charset="0"/>
                  <a:cs typeface="Calibri" panose="020F0502020204030204" pitchFamily="34" charset="0"/>
                </a:rPr>
                <a:t>6</a:t>
              </a:r>
            </a:p>
          </p:txBody>
        </p:sp>
      </p:grpSp>
      <p:grpSp>
        <p:nvGrpSpPr>
          <p:cNvPr id="19" name="Group 18">
            <a:extLst>
              <a:ext uri="{FF2B5EF4-FFF2-40B4-BE49-F238E27FC236}">
                <a16:creationId xmlns:a16="http://schemas.microsoft.com/office/drawing/2014/main" id="{04D555A7-C114-4AF1-145B-55E474CB9766}"/>
              </a:ext>
            </a:extLst>
          </p:cNvPr>
          <p:cNvGrpSpPr/>
          <p:nvPr userDrawn="1"/>
        </p:nvGrpSpPr>
        <p:grpSpPr>
          <a:xfrm>
            <a:off x="2926589" y="136525"/>
            <a:ext cx="2670590" cy="5768972"/>
            <a:chOff x="3223770" y="136525"/>
            <a:chExt cx="2978910" cy="5768972"/>
          </a:xfrm>
        </p:grpSpPr>
        <p:sp>
          <p:nvSpPr>
            <p:cNvPr id="5" name="Rectangle 4">
              <a:extLst>
                <a:ext uri="{FF2B5EF4-FFF2-40B4-BE49-F238E27FC236}">
                  <a16:creationId xmlns:a16="http://schemas.microsoft.com/office/drawing/2014/main" id="{9930B789-75F3-BF4C-10B8-1B12AF499B47}"/>
                </a:ext>
              </a:extLst>
            </p:cNvPr>
            <p:cNvSpPr/>
            <p:nvPr userDrawn="1"/>
          </p:nvSpPr>
          <p:spPr>
            <a:xfrm>
              <a:off x="3223770" y="136525"/>
              <a:ext cx="2978910" cy="5768972"/>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DE"/>
            </a:p>
          </p:txBody>
        </p:sp>
        <p:sp>
          <p:nvSpPr>
            <p:cNvPr id="9" name="Title 1">
              <a:extLst>
                <a:ext uri="{FF2B5EF4-FFF2-40B4-BE49-F238E27FC236}">
                  <a16:creationId xmlns:a16="http://schemas.microsoft.com/office/drawing/2014/main" id="{A7CE9C48-C87F-5DFF-0AF9-AE2DA71F8EDA}"/>
                </a:ext>
              </a:extLst>
            </p:cNvPr>
            <p:cNvSpPr txBox="1">
              <a:spLocks/>
            </p:cNvSpPr>
            <p:nvPr userDrawn="1"/>
          </p:nvSpPr>
          <p:spPr>
            <a:xfrm>
              <a:off x="3607490" y="1337641"/>
              <a:ext cx="862220" cy="521286"/>
            </a:xfrm>
            <a:prstGeom prst="rect">
              <a:avLst/>
            </a:prstGeom>
          </p:spPr>
          <p:txBody>
            <a:bodyPr vert="horz" lIns="91440" tIns="45720" rIns="91440" bIns="45720" rtlCol="0" anchor="ctr">
              <a:noAutofit/>
            </a:bodyPr>
            <a:lstStyle>
              <a:lvl1pPr algn="l" defTabSz="685800" rtl="0" eaLnBrk="1" latinLnBrk="0" hangingPunct="1">
                <a:lnSpc>
                  <a:spcPct val="90000"/>
                </a:lnSpc>
                <a:spcBef>
                  <a:spcPct val="0"/>
                </a:spcBef>
                <a:buNone/>
                <a:defRPr sz="2400" kern="1200">
                  <a:solidFill>
                    <a:schemeClr val="bg1"/>
                  </a:solidFill>
                  <a:latin typeface="+mn-lt"/>
                  <a:ea typeface="+mj-ea"/>
                  <a:cs typeface="+mj-cs"/>
                </a:defRPr>
              </a:lvl1pPr>
            </a:lstStyle>
            <a:p>
              <a:r>
                <a:rPr lang="en-GB" sz="4800" b="1" i="0" dirty="0">
                  <a:solidFill>
                    <a:schemeClr val="bg2"/>
                  </a:solidFill>
                  <a:latin typeface="Calibri" panose="020F0502020204030204" pitchFamily="34" charset="0"/>
                  <a:cs typeface="Calibri" panose="020F0502020204030204" pitchFamily="34" charset="0"/>
                </a:rPr>
                <a:t>1</a:t>
              </a:r>
              <a:endParaRPr lang="en-US" sz="4800" b="1" i="0" dirty="0">
                <a:solidFill>
                  <a:schemeClr val="bg2"/>
                </a:solidFill>
                <a:latin typeface="Calibri" panose="020F0502020204030204" pitchFamily="34" charset="0"/>
                <a:cs typeface="Calibri" panose="020F0502020204030204" pitchFamily="34" charset="0"/>
              </a:endParaRPr>
            </a:p>
          </p:txBody>
        </p:sp>
        <p:sp>
          <p:nvSpPr>
            <p:cNvPr id="12" name="Title 1">
              <a:extLst>
                <a:ext uri="{FF2B5EF4-FFF2-40B4-BE49-F238E27FC236}">
                  <a16:creationId xmlns:a16="http://schemas.microsoft.com/office/drawing/2014/main" id="{A9D308A4-98EC-92B8-D071-DCA51D7EB1B0}"/>
                </a:ext>
              </a:extLst>
            </p:cNvPr>
            <p:cNvSpPr txBox="1">
              <a:spLocks/>
            </p:cNvSpPr>
            <p:nvPr userDrawn="1"/>
          </p:nvSpPr>
          <p:spPr>
            <a:xfrm>
              <a:off x="3607490" y="4202610"/>
              <a:ext cx="862220" cy="521286"/>
            </a:xfrm>
            <a:prstGeom prst="rect">
              <a:avLst/>
            </a:prstGeom>
          </p:spPr>
          <p:txBody>
            <a:bodyPr vert="horz" lIns="91440" tIns="45720" rIns="91440" bIns="45720" rtlCol="0" anchor="ctr">
              <a:noAutofit/>
            </a:bodyPr>
            <a:lstStyle>
              <a:lvl1pPr algn="l" defTabSz="685800" rtl="0" eaLnBrk="1" latinLnBrk="0" hangingPunct="1">
                <a:lnSpc>
                  <a:spcPct val="90000"/>
                </a:lnSpc>
                <a:spcBef>
                  <a:spcPct val="0"/>
                </a:spcBef>
                <a:buNone/>
                <a:defRPr sz="2400" kern="1200">
                  <a:solidFill>
                    <a:schemeClr val="bg1"/>
                  </a:solidFill>
                  <a:latin typeface="+mn-lt"/>
                  <a:ea typeface="+mj-ea"/>
                  <a:cs typeface="+mj-cs"/>
                </a:defRPr>
              </a:lvl1pPr>
            </a:lstStyle>
            <a:p>
              <a:r>
                <a:rPr lang="en-GB" sz="4800" b="1" i="0" dirty="0">
                  <a:solidFill>
                    <a:schemeClr val="bg2"/>
                  </a:solidFill>
                  <a:latin typeface="Calibri" panose="020F0502020204030204" pitchFamily="34" charset="0"/>
                  <a:cs typeface="Calibri" panose="020F0502020204030204" pitchFamily="34" charset="0"/>
                </a:rPr>
                <a:t>4</a:t>
              </a:r>
              <a:endParaRPr lang="en-US" sz="4800" b="1" i="0" dirty="0">
                <a:solidFill>
                  <a:schemeClr val="bg2"/>
                </a:solidFill>
                <a:latin typeface="Calibri" panose="020F0502020204030204" pitchFamily="34" charset="0"/>
                <a:cs typeface="Calibri" panose="020F0502020204030204" pitchFamily="34" charset="0"/>
              </a:endParaRPr>
            </a:p>
          </p:txBody>
        </p:sp>
      </p:grpSp>
      <p:sp>
        <p:nvSpPr>
          <p:cNvPr id="3" name="Footer Placeholder 2">
            <a:extLst>
              <a:ext uri="{FF2B5EF4-FFF2-40B4-BE49-F238E27FC236}">
                <a16:creationId xmlns:a16="http://schemas.microsoft.com/office/drawing/2014/main" id="{72808A10-4505-9A24-399F-FCAF5AA506F0}"/>
              </a:ext>
            </a:extLst>
          </p:cNvPr>
          <p:cNvSpPr>
            <a:spLocks noGrp="1"/>
          </p:cNvSpPr>
          <p:nvPr>
            <p:ph type="ftr" sz="quarter" idx="10"/>
          </p:nvPr>
        </p:nvSpPr>
        <p:spPr/>
        <p:txBody>
          <a:bodyPr/>
          <a:lstStyle/>
          <a:p>
            <a:endParaRPr lang="el-GR"/>
          </a:p>
        </p:txBody>
      </p:sp>
      <p:sp>
        <p:nvSpPr>
          <p:cNvPr id="4" name="Slide Number Placeholder 3">
            <a:extLst>
              <a:ext uri="{FF2B5EF4-FFF2-40B4-BE49-F238E27FC236}">
                <a16:creationId xmlns:a16="http://schemas.microsoft.com/office/drawing/2014/main" id="{6DE01859-FA98-3AF8-A4D0-44507C68D7EB}"/>
              </a:ext>
            </a:extLst>
          </p:cNvPr>
          <p:cNvSpPr>
            <a:spLocks noGrp="1"/>
          </p:cNvSpPr>
          <p:nvPr>
            <p:ph type="sldNum" sz="quarter" idx="11"/>
          </p:nvPr>
        </p:nvSpPr>
        <p:spPr/>
        <p:txBody>
          <a:bodyPr/>
          <a:lstStyle/>
          <a:p>
            <a:fld id="{77E8CCCA-B601-4955-BB27-D5A6ACE27D7F}" type="slidenum">
              <a:rPr lang="el-GR" smtClean="0"/>
              <a:t>‹#›</a:t>
            </a:fld>
            <a:endParaRPr lang="el-GR"/>
          </a:p>
        </p:txBody>
      </p:sp>
      <p:sp>
        <p:nvSpPr>
          <p:cNvPr id="8" name="Title 1">
            <a:extLst>
              <a:ext uri="{FF2B5EF4-FFF2-40B4-BE49-F238E27FC236}">
                <a16:creationId xmlns:a16="http://schemas.microsoft.com/office/drawing/2014/main" id="{5362B30C-3F08-3D70-8CEF-D1D5F69095CA}"/>
              </a:ext>
            </a:extLst>
          </p:cNvPr>
          <p:cNvSpPr>
            <a:spLocks noGrp="1"/>
          </p:cNvSpPr>
          <p:nvPr>
            <p:ph type="title"/>
          </p:nvPr>
        </p:nvSpPr>
        <p:spPr>
          <a:xfrm>
            <a:off x="421446" y="1337641"/>
            <a:ext cx="2352233" cy="3366739"/>
          </a:xfrm>
        </p:spPr>
        <p:txBody>
          <a:bodyPr/>
          <a:lstStyle/>
          <a:p>
            <a:r>
              <a:rPr lang="en-US"/>
              <a:t>Click to edit Master title style</a:t>
            </a:r>
            <a:endParaRPr lang="en-US" dirty="0"/>
          </a:p>
        </p:txBody>
      </p:sp>
      <p:cxnSp>
        <p:nvCxnSpPr>
          <p:cNvPr id="16" name="Straight Connector 15">
            <a:extLst>
              <a:ext uri="{FF2B5EF4-FFF2-40B4-BE49-F238E27FC236}">
                <a16:creationId xmlns:a16="http://schemas.microsoft.com/office/drawing/2014/main" id="{EE886314-533F-AE18-0D1C-64307F719D9A}"/>
              </a:ext>
            </a:extLst>
          </p:cNvPr>
          <p:cNvCxnSpPr>
            <a:cxnSpLocks/>
            <a:endCxn id="33" idx="3"/>
          </p:cNvCxnSpPr>
          <p:nvPr userDrawn="1"/>
        </p:nvCxnSpPr>
        <p:spPr>
          <a:xfrm flipV="1">
            <a:off x="2926589" y="3021010"/>
            <a:ext cx="8427211" cy="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9320261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9_Custom Layout">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72808A10-4505-9A24-399F-FCAF5AA506F0}"/>
              </a:ext>
            </a:extLst>
          </p:cNvPr>
          <p:cNvSpPr>
            <a:spLocks noGrp="1"/>
          </p:cNvSpPr>
          <p:nvPr>
            <p:ph type="ftr" sz="quarter" idx="10"/>
          </p:nvPr>
        </p:nvSpPr>
        <p:spPr/>
        <p:txBody>
          <a:bodyPr/>
          <a:lstStyle/>
          <a:p>
            <a:endParaRPr lang="el-GR"/>
          </a:p>
        </p:txBody>
      </p:sp>
      <p:sp>
        <p:nvSpPr>
          <p:cNvPr id="4" name="Slide Number Placeholder 3">
            <a:extLst>
              <a:ext uri="{FF2B5EF4-FFF2-40B4-BE49-F238E27FC236}">
                <a16:creationId xmlns:a16="http://schemas.microsoft.com/office/drawing/2014/main" id="{6DE01859-FA98-3AF8-A4D0-44507C68D7EB}"/>
              </a:ext>
            </a:extLst>
          </p:cNvPr>
          <p:cNvSpPr>
            <a:spLocks noGrp="1"/>
          </p:cNvSpPr>
          <p:nvPr>
            <p:ph type="sldNum" sz="quarter" idx="11"/>
          </p:nvPr>
        </p:nvSpPr>
        <p:spPr/>
        <p:txBody>
          <a:bodyPr/>
          <a:lstStyle/>
          <a:p>
            <a:fld id="{77E8CCCA-B601-4955-BB27-D5A6ACE27D7F}" type="slidenum">
              <a:rPr lang="el-GR" smtClean="0"/>
              <a:t>‹#›</a:t>
            </a:fld>
            <a:endParaRPr lang="el-GR"/>
          </a:p>
        </p:txBody>
      </p:sp>
      <p:sp>
        <p:nvSpPr>
          <p:cNvPr id="8" name="Title 1">
            <a:extLst>
              <a:ext uri="{FF2B5EF4-FFF2-40B4-BE49-F238E27FC236}">
                <a16:creationId xmlns:a16="http://schemas.microsoft.com/office/drawing/2014/main" id="{5362B30C-3F08-3D70-8CEF-D1D5F69095CA}"/>
              </a:ext>
            </a:extLst>
          </p:cNvPr>
          <p:cNvSpPr>
            <a:spLocks noGrp="1"/>
          </p:cNvSpPr>
          <p:nvPr>
            <p:ph type="title"/>
          </p:nvPr>
        </p:nvSpPr>
        <p:spPr>
          <a:xfrm>
            <a:off x="838200" y="1337641"/>
            <a:ext cx="2103119" cy="3366739"/>
          </a:xfrm>
        </p:spPr>
        <p:txBody>
          <a:bodyPr/>
          <a:lstStyle/>
          <a:p>
            <a:r>
              <a:rPr lang="en-US"/>
              <a:t>Click to edit Master title style</a:t>
            </a:r>
            <a:endParaRPr lang="en-US" dirty="0"/>
          </a:p>
        </p:txBody>
      </p:sp>
      <p:sp>
        <p:nvSpPr>
          <p:cNvPr id="2" name="Rectangle 1">
            <a:extLst>
              <a:ext uri="{FF2B5EF4-FFF2-40B4-BE49-F238E27FC236}">
                <a16:creationId xmlns:a16="http://schemas.microsoft.com/office/drawing/2014/main" id="{C6454A83-ABD1-CD5F-810C-D9B75D1E25A6}"/>
              </a:ext>
            </a:extLst>
          </p:cNvPr>
          <p:cNvSpPr/>
          <p:nvPr userDrawn="1"/>
        </p:nvSpPr>
        <p:spPr>
          <a:xfrm>
            <a:off x="3113525" y="327617"/>
            <a:ext cx="2593989" cy="2613703"/>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DE"/>
          </a:p>
        </p:txBody>
      </p:sp>
      <p:sp>
        <p:nvSpPr>
          <p:cNvPr id="6" name="Picture Placeholder 8">
            <a:extLst>
              <a:ext uri="{FF2B5EF4-FFF2-40B4-BE49-F238E27FC236}">
                <a16:creationId xmlns:a16="http://schemas.microsoft.com/office/drawing/2014/main" id="{44FC5F05-E816-7ECB-2501-1F846CF109FD}"/>
              </a:ext>
            </a:extLst>
          </p:cNvPr>
          <p:cNvSpPr>
            <a:spLocks noGrp="1"/>
          </p:cNvSpPr>
          <p:nvPr>
            <p:ph type="pic" sz="quarter" idx="13"/>
          </p:nvPr>
        </p:nvSpPr>
        <p:spPr>
          <a:xfrm>
            <a:off x="3113525" y="341197"/>
            <a:ext cx="2593989" cy="1101010"/>
          </a:xfrm>
        </p:spPr>
        <p:txBody>
          <a:bodyPr/>
          <a:lstStyle/>
          <a:p>
            <a:r>
              <a:rPr lang="en-US"/>
              <a:t>Click icon to add picture</a:t>
            </a:r>
            <a:endParaRPr lang="en-DE" dirty="0"/>
          </a:p>
        </p:txBody>
      </p:sp>
      <p:sp>
        <p:nvSpPr>
          <p:cNvPr id="7" name="Content Placeholder 2">
            <a:extLst>
              <a:ext uri="{FF2B5EF4-FFF2-40B4-BE49-F238E27FC236}">
                <a16:creationId xmlns:a16="http://schemas.microsoft.com/office/drawing/2014/main" id="{D0132EB8-928D-6A43-B0D9-BE1B8FDA24E4}"/>
              </a:ext>
            </a:extLst>
          </p:cNvPr>
          <p:cNvSpPr>
            <a:spLocks noGrp="1"/>
          </p:cNvSpPr>
          <p:nvPr>
            <p:ph sz="half" idx="1"/>
          </p:nvPr>
        </p:nvSpPr>
        <p:spPr>
          <a:xfrm>
            <a:off x="3113525" y="1455788"/>
            <a:ext cx="2593989" cy="1485530"/>
          </a:xfrm>
          <a:prstGeom prst="rect">
            <a:avLst/>
          </a:prstGeom>
        </p:spPr>
        <p:txBody>
          <a:bodyPr>
            <a:normAutofit/>
          </a:bodyPr>
          <a:lstStyle>
            <a:lvl1pPr>
              <a:defRPr sz="1400"/>
            </a:lvl1pPr>
          </a:lstStyle>
          <a:p>
            <a:pPr lvl="0"/>
            <a:r>
              <a:rPr lang="en-US"/>
              <a:t>Click to edit Master text styles</a:t>
            </a:r>
          </a:p>
        </p:txBody>
      </p:sp>
      <p:sp>
        <p:nvSpPr>
          <p:cNvPr id="10" name="Rectangle 9">
            <a:extLst>
              <a:ext uri="{FF2B5EF4-FFF2-40B4-BE49-F238E27FC236}">
                <a16:creationId xmlns:a16="http://schemas.microsoft.com/office/drawing/2014/main" id="{2DE0B236-2499-BC18-40DE-9E10DF21F869}"/>
              </a:ext>
            </a:extLst>
          </p:cNvPr>
          <p:cNvSpPr/>
          <p:nvPr userDrawn="1"/>
        </p:nvSpPr>
        <p:spPr>
          <a:xfrm>
            <a:off x="8759811" y="327617"/>
            <a:ext cx="2593989" cy="2613701"/>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DE"/>
          </a:p>
        </p:txBody>
      </p:sp>
      <p:sp>
        <p:nvSpPr>
          <p:cNvPr id="11" name="Picture Placeholder 8">
            <a:extLst>
              <a:ext uri="{FF2B5EF4-FFF2-40B4-BE49-F238E27FC236}">
                <a16:creationId xmlns:a16="http://schemas.microsoft.com/office/drawing/2014/main" id="{85DAEEA9-CA8D-72C6-C84D-A2D538BB2C5B}"/>
              </a:ext>
            </a:extLst>
          </p:cNvPr>
          <p:cNvSpPr>
            <a:spLocks noGrp="1"/>
          </p:cNvSpPr>
          <p:nvPr>
            <p:ph type="pic" sz="quarter" idx="14"/>
          </p:nvPr>
        </p:nvSpPr>
        <p:spPr>
          <a:xfrm>
            <a:off x="8759811" y="341197"/>
            <a:ext cx="2593989" cy="1101010"/>
          </a:xfrm>
        </p:spPr>
        <p:txBody>
          <a:bodyPr/>
          <a:lstStyle/>
          <a:p>
            <a:r>
              <a:rPr lang="en-US"/>
              <a:t>Click icon to add picture</a:t>
            </a:r>
            <a:endParaRPr lang="en-DE" dirty="0"/>
          </a:p>
        </p:txBody>
      </p:sp>
      <p:sp>
        <p:nvSpPr>
          <p:cNvPr id="13" name="Content Placeholder 2">
            <a:extLst>
              <a:ext uri="{FF2B5EF4-FFF2-40B4-BE49-F238E27FC236}">
                <a16:creationId xmlns:a16="http://schemas.microsoft.com/office/drawing/2014/main" id="{A1A3658F-65B5-B235-1EB3-C188BE2C3211}"/>
              </a:ext>
            </a:extLst>
          </p:cNvPr>
          <p:cNvSpPr>
            <a:spLocks noGrp="1"/>
          </p:cNvSpPr>
          <p:nvPr>
            <p:ph sz="half" idx="15"/>
          </p:nvPr>
        </p:nvSpPr>
        <p:spPr>
          <a:xfrm>
            <a:off x="8759811" y="1455744"/>
            <a:ext cx="2593989" cy="1485573"/>
          </a:xfrm>
          <a:prstGeom prst="rect">
            <a:avLst/>
          </a:prstGeom>
        </p:spPr>
        <p:txBody>
          <a:bodyPr>
            <a:normAutofit/>
          </a:bodyPr>
          <a:lstStyle>
            <a:lvl1pPr>
              <a:defRPr sz="1400"/>
            </a:lvl1pPr>
          </a:lstStyle>
          <a:p>
            <a:pPr lvl="0"/>
            <a:r>
              <a:rPr lang="en-US"/>
              <a:t>Click to edit Master text styles</a:t>
            </a:r>
          </a:p>
        </p:txBody>
      </p:sp>
      <p:sp>
        <p:nvSpPr>
          <p:cNvPr id="18" name="Rectangle 17">
            <a:extLst>
              <a:ext uri="{FF2B5EF4-FFF2-40B4-BE49-F238E27FC236}">
                <a16:creationId xmlns:a16="http://schemas.microsoft.com/office/drawing/2014/main" id="{66657047-ACF3-E26A-839A-C452A363C94E}"/>
              </a:ext>
            </a:extLst>
          </p:cNvPr>
          <p:cNvSpPr/>
          <p:nvPr userDrawn="1"/>
        </p:nvSpPr>
        <p:spPr>
          <a:xfrm>
            <a:off x="5936668" y="327617"/>
            <a:ext cx="2593989" cy="2613702"/>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DE"/>
          </a:p>
        </p:txBody>
      </p:sp>
      <p:sp>
        <p:nvSpPr>
          <p:cNvPr id="20" name="Picture Placeholder 8">
            <a:extLst>
              <a:ext uri="{FF2B5EF4-FFF2-40B4-BE49-F238E27FC236}">
                <a16:creationId xmlns:a16="http://schemas.microsoft.com/office/drawing/2014/main" id="{FD71AA65-38C0-B934-05D5-D8EC83FA52BD}"/>
              </a:ext>
            </a:extLst>
          </p:cNvPr>
          <p:cNvSpPr>
            <a:spLocks noGrp="1"/>
          </p:cNvSpPr>
          <p:nvPr>
            <p:ph type="pic" sz="quarter" idx="16"/>
          </p:nvPr>
        </p:nvSpPr>
        <p:spPr>
          <a:xfrm>
            <a:off x="5936668" y="327615"/>
            <a:ext cx="2593989" cy="1128130"/>
          </a:xfrm>
        </p:spPr>
        <p:txBody>
          <a:bodyPr/>
          <a:lstStyle/>
          <a:p>
            <a:r>
              <a:rPr lang="en-US"/>
              <a:t>Click icon to add picture</a:t>
            </a:r>
            <a:endParaRPr lang="en-DE" dirty="0"/>
          </a:p>
        </p:txBody>
      </p:sp>
      <p:sp>
        <p:nvSpPr>
          <p:cNvPr id="21" name="Content Placeholder 2">
            <a:extLst>
              <a:ext uri="{FF2B5EF4-FFF2-40B4-BE49-F238E27FC236}">
                <a16:creationId xmlns:a16="http://schemas.microsoft.com/office/drawing/2014/main" id="{5E9D2816-6FEA-BF0B-0E77-C1D9BCE45033}"/>
              </a:ext>
            </a:extLst>
          </p:cNvPr>
          <p:cNvSpPr>
            <a:spLocks noGrp="1"/>
          </p:cNvSpPr>
          <p:nvPr>
            <p:ph sz="half" idx="17"/>
          </p:nvPr>
        </p:nvSpPr>
        <p:spPr>
          <a:xfrm>
            <a:off x="5936668" y="1482862"/>
            <a:ext cx="2593989" cy="1458455"/>
          </a:xfrm>
          <a:prstGeom prst="rect">
            <a:avLst/>
          </a:prstGeom>
        </p:spPr>
        <p:txBody>
          <a:bodyPr>
            <a:normAutofit/>
          </a:bodyPr>
          <a:lstStyle>
            <a:lvl1pPr>
              <a:defRPr sz="1400"/>
            </a:lvl1pPr>
          </a:lstStyle>
          <a:p>
            <a:pPr lvl="0"/>
            <a:r>
              <a:rPr lang="en-US"/>
              <a:t>Click to edit Master text styles</a:t>
            </a:r>
          </a:p>
        </p:txBody>
      </p:sp>
      <p:sp>
        <p:nvSpPr>
          <p:cNvPr id="22" name="Rectangle 21">
            <a:extLst>
              <a:ext uri="{FF2B5EF4-FFF2-40B4-BE49-F238E27FC236}">
                <a16:creationId xmlns:a16="http://schemas.microsoft.com/office/drawing/2014/main" id="{72EB2333-1528-2826-C3E5-E9501686CAAE}"/>
              </a:ext>
            </a:extLst>
          </p:cNvPr>
          <p:cNvSpPr/>
          <p:nvPr userDrawn="1"/>
        </p:nvSpPr>
        <p:spPr>
          <a:xfrm>
            <a:off x="3113525" y="3193443"/>
            <a:ext cx="2593989" cy="2613702"/>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DE"/>
          </a:p>
        </p:txBody>
      </p:sp>
      <p:sp>
        <p:nvSpPr>
          <p:cNvPr id="23" name="Picture Placeholder 8">
            <a:extLst>
              <a:ext uri="{FF2B5EF4-FFF2-40B4-BE49-F238E27FC236}">
                <a16:creationId xmlns:a16="http://schemas.microsoft.com/office/drawing/2014/main" id="{82C012E6-D52E-B585-289F-CF893273BDC2}"/>
              </a:ext>
            </a:extLst>
          </p:cNvPr>
          <p:cNvSpPr>
            <a:spLocks noGrp="1"/>
          </p:cNvSpPr>
          <p:nvPr>
            <p:ph type="pic" sz="quarter" idx="18"/>
          </p:nvPr>
        </p:nvSpPr>
        <p:spPr>
          <a:xfrm>
            <a:off x="3113525" y="3207791"/>
            <a:ext cx="2593989" cy="1101010"/>
          </a:xfrm>
        </p:spPr>
        <p:txBody>
          <a:bodyPr/>
          <a:lstStyle/>
          <a:p>
            <a:r>
              <a:rPr lang="en-US"/>
              <a:t>Click icon to add picture</a:t>
            </a:r>
            <a:endParaRPr lang="en-DE" dirty="0"/>
          </a:p>
        </p:txBody>
      </p:sp>
      <p:sp>
        <p:nvSpPr>
          <p:cNvPr id="24" name="Content Placeholder 2">
            <a:extLst>
              <a:ext uri="{FF2B5EF4-FFF2-40B4-BE49-F238E27FC236}">
                <a16:creationId xmlns:a16="http://schemas.microsoft.com/office/drawing/2014/main" id="{136C3C02-A1CB-1482-ADA2-08658A3FE7FD}"/>
              </a:ext>
            </a:extLst>
          </p:cNvPr>
          <p:cNvSpPr>
            <a:spLocks noGrp="1"/>
          </p:cNvSpPr>
          <p:nvPr>
            <p:ph sz="half" idx="19"/>
          </p:nvPr>
        </p:nvSpPr>
        <p:spPr>
          <a:xfrm>
            <a:off x="3113525" y="4323149"/>
            <a:ext cx="2593989" cy="1483995"/>
          </a:xfrm>
          <a:prstGeom prst="rect">
            <a:avLst/>
          </a:prstGeom>
        </p:spPr>
        <p:txBody>
          <a:bodyPr>
            <a:normAutofit/>
          </a:bodyPr>
          <a:lstStyle>
            <a:lvl1pPr>
              <a:defRPr sz="1400"/>
            </a:lvl1pPr>
          </a:lstStyle>
          <a:p>
            <a:pPr lvl="0"/>
            <a:r>
              <a:rPr lang="en-US"/>
              <a:t>Click to edit Master text styles</a:t>
            </a:r>
          </a:p>
        </p:txBody>
      </p:sp>
      <p:sp>
        <p:nvSpPr>
          <p:cNvPr id="25" name="Rectangle 24">
            <a:extLst>
              <a:ext uri="{FF2B5EF4-FFF2-40B4-BE49-F238E27FC236}">
                <a16:creationId xmlns:a16="http://schemas.microsoft.com/office/drawing/2014/main" id="{43F4B470-B915-20AA-4B05-9B9B31806676}"/>
              </a:ext>
            </a:extLst>
          </p:cNvPr>
          <p:cNvSpPr/>
          <p:nvPr userDrawn="1"/>
        </p:nvSpPr>
        <p:spPr>
          <a:xfrm>
            <a:off x="5936668" y="3193443"/>
            <a:ext cx="2593989" cy="2613702"/>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DE"/>
          </a:p>
        </p:txBody>
      </p:sp>
      <p:sp>
        <p:nvSpPr>
          <p:cNvPr id="26" name="Picture Placeholder 8">
            <a:extLst>
              <a:ext uri="{FF2B5EF4-FFF2-40B4-BE49-F238E27FC236}">
                <a16:creationId xmlns:a16="http://schemas.microsoft.com/office/drawing/2014/main" id="{FF11C04A-26EE-E564-40BC-A81B5C1A1273}"/>
              </a:ext>
            </a:extLst>
          </p:cNvPr>
          <p:cNvSpPr>
            <a:spLocks noGrp="1"/>
          </p:cNvSpPr>
          <p:nvPr>
            <p:ph type="pic" sz="quarter" idx="20"/>
          </p:nvPr>
        </p:nvSpPr>
        <p:spPr>
          <a:xfrm>
            <a:off x="5936668" y="3222141"/>
            <a:ext cx="2593989" cy="1101010"/>
          </a:xfrm>
        </p:spPr>
        <p:txBody>
          <a:bodyPr/>
          <a:lstStyle/>
          <a:p>
            <a:r>
              <a:rPr lang="en-US"/>
              <a:t>Click icon to add picture</a:t>
            </a:r>
            <a:endParaRPr lang="en-DE" dirty="0"/>
          </a:p>
        </p:txBody>
      </p:sp>
      <p:sp>
        <p:nvSpPr>
          <p:cNvPr id="27" name="Content Placeholder 2">
            <a:extLst>
              <a:ext uri="{FF2B5EF4-FFF2-40B4-BE49-F238E27FC236}">
                <a16:creationId xmlns:a16="http://schemas.microsoft.com/office/drawing/2014/main" id="{0F2ABC19-529E-1C2A-F2EC-91005BD6CE8E}"/>
              </a:ext>
            </a:extLst>
          </p:cNvPr>
          <p:cNvSpPr>
            <a:spLocks noGrp="1"/>
          </p:cNvSpPr>
          <p:nvPr>
            <p:ph sz="half" idx="21"/>
          </p:nvPr>
        </p:nvSpPr>
        <p:spPr>
          <a:xfrm>
            <a:off x="5936668" y="4351849"/>
            <a:ext cx="2593989" cy="1455295"/>
          </a:xfrm>
          <a:prstGeom prst="rect">
            <a:avLst/>
          </a:prstGeom>
        </p:spPr>
        <p:txBody>
          <a:bodyPr>
            <a:normAutofit/>
          </a:bodyPr>
          <a:lstStyle>
            <a:lvl1pPr>
              <a:defRPr sz="1400"/>
            </a:lvl1pPr>
          </a:lstStyle>
          <a:p>
            <a:pPr lvl="0"/>
            <a:r>
              <a:rPr lang="en-US"/>
              <a:t>Click to edit Master text styles</a:t>
            </a:r>
          </a:p>
        </p:txBody>
      </p:sp>
      <p:sp>
        <p:nvSpPr>
          <p:cNvPr id="36" name="Rectangle 35">
            <a:extLst>
              <a:ext uri="{FF2B5EF4-FFF2-40B4-BE49-F238E27FC236}">
                <a16:creationId xmlns:a16="http://schemas.microsoft.com/office/drawing/2014/main" id="{7F833CBB-1282-1E0B-B336-D50D944666BF}"/>
              </a:ext>
            </a:extLst>
          </p:cNvPr>
          <p:cNvSpPr/>
          <p:nvPr userDrawn="1"/>
        </p:nvSpPr>
        <p:spPr>
          <a:xfrm>
            <a:off x="8759811" y="3193443"/>
            <a:ext cx="2593989" cy="2613701"/>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DE"/>
          </a:p>
        </p:txBody>
      </p:sp>
      <p:sp>
        <p:nvSpPr>
          <p:cNvPr id="37" name="Picture Placeholder 8">
            <a:extLst>
              <a:ext uri="{FF2B5EF4-FFF2-40B4-BE49-F238E27FC236}">
                <a16:creationId xmlns:a16="http://schemas.microsoft.com/office/drawing/2014/main" id="{E9719374-BAB4-0931-A543-59994265022D}"/>
              </a:ext>
            </a:extLst>
          </p:cNvPr>
          <p:cNvSpPr>
            <a:spLocks noGrp="1"/>
          </p:cNvSpPr>
          <p:nvPr>
            <p:ph type="pic" sz="quarter" idx="22"/>
          </p:nvPr>
        </p:nvSpPr>
        <p:spPr>
          <a:xfrm>
            <a:off x="8759811" y="3222141"/>
            <a:ext cx="2593989" cy="1101010"/>
          </a:xfrm>
        </p:spPr>
        <p:txBody>
          <a:bodyPr/>
          <a:lstStyle/>
          <a:p>
            <a:r>
              <a:rPr lang="en-US"/>
              <a:t>Click icon to add picture</a:t>
            </a:r>
            <a:endParaRPr lang="en-DE" dirty="0"/>
          </a:p>
        </p:txBody>
      </p:sp>
      <p:sp>
        <p:nvSpPr>
          <p:cNvPr id="38" name="Content Placeholder 2">
            <a:extLst>
              <a:ext uri="{FF2B5EF4-FFF2-40B4-BE49-F238E27FC236}">
                <a16:creationId xmlns:a16="http://schemas.microsoft.com/office/drawing/2014/main" id="{E9882E6A-F218-3EA0-2C75-0C4316F268EB}"/>
              </a:ext>
            </a:extLst>
          </p:cNvPr>
          <p:cNvSpPr>
            <a:spLocks noGrp="1"/>
          </p:cNvSpPr>
          <p:nvPr>
            <p:ph sz="half" idx="23"/>
          </p:nvPr>
        </p:nvSpPr>
        <p:spPr>
          <a:xfrm>
            <a:off x="8759811" y="4351849"/>
            <a:ext cx="2593989" cy="1455295"/>
          </a:xfrm>
          <a:prstGeom prst="rect">
            <a:avLst/>
          </a:prstGeom>
        </p:spPr>
        <p:txBody>
          <a:bodyPr>
            <a:normAutofit/>
          </a:bodyPr>
          <a:lstStyle>
            <a:lvl1pPr>
              <a:defRPr sz="1400"/>
            </a:lvl1pPr>
          </a:lstStyle>
          <a:p>
            <a:pPr lvl="0"/>
            <a:r>
              <a:rPr lang="en-US"/>
              <a:t>Click to edit Master text styles</a:t>
            </a:r>
          </a:p>
        </p:txBody>
      </p:sp>
    </p:spTree>
    <p:extLst>
      <p:ext uri="{BB962C8B-B14F-4D97-AF65-F5344CB8AC3E}">
        <p14:creationId xmlns:p14="http://schemas.microsoft.com/office/powerpoint/2010/main" val="384215301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20_Custom Layout">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72808A10-4505-9A24-399F-FCAF5AA506F0}"/>
              </a:ext>
            </a:extLst>
          </p:cNvPr>
          <p:cNvSpPr>
            <a:spLocks noGrp="1"/>
          </p:cNvSpPr>
          <p:nvPr>
            <p:ph type="ftr" sz="quarter" idx="10"/>
          </p:nvPr>
        </p:nvSpPr>
        <p:spPr/>
        <p:txBody>
          <a:bodyPr/>
          <a:lstStyle/>
          <a:p>
            <a:endParaRPr lang="el-GR"/>
          </a:p>
        </p:txBody>
      </p:sp>
      <p:sp>
        <p:nvSpPr>
          <p:cNvPr id="4" name="Slide Number Placeholder 3">
            <a:extLst>
              <a:ext uri="{FF2B5EF4-FFF2-40B4-BE49-F238E27FC236}">
                <a16:creationId xmlns:a16="http://schemas.microsoft.com/office/drawing/2014/main" id="{6DE01859-FA98-3AF8-A4D0-44507C68D7EB}"/>
              </a:ext>
            </a:extLst>
          </p:cNvPr>
          <p:cNvSpPr>
            <a:spLocks noGrp="1"/>
          </p:cNvSpPr>
          <p:nvPr>
            <p:ph type="sldNum" sz="quarter" idx="11"/>
          </p:nvPr>
        </p:nvSpPr>
        <p:spPr/>
        <p:txBody>
          <a:bodyPr/>
          <a:lstStyle/>
          <a:p>
            <a:fld id="{77E8CCCA-B601-4955-BB27-D5A6ACE27D7F}" type="slidenum">
              <a:rPr lang="el-GR" smtClean="0"/>
              <a:t>‹#›</a:t>
            </a:fld>
            <a:endParaRPr lang="el-GR"/>
          </a:p>
        </p:txBody>
      </p:sp>
      <p:sp>
        <p:nvSpPr>
          <p:cNvPr id="8" name="Title 1">
            <a:extLst>
              <a:ext uri="{FF2B5EF4-FFF2-40B4-BE49-F238E27FC236}">
                <a16:creationId xmlns:a16="http://schemas.microsoft.com/office/drawing/2014/main" id="{5362B30C-3F08-3D70-8CEF-D1D5F69095CA}"/>
              </a:ext>
            </a:extLst>
          </p:cNvPr>
          <p:cNvSpPr>
            <a:spLocks noGrp="1"/>
          </p:cNvSpPr>
          <p:nvPr>
            <p:ph type="title"/>
          </p:nvPr>
        </p:nvSpPr>
        <p:spPr>
          <a:xfrm>
            <a:off x="838200" y="1337641"/>
            <a:ext cx="2103119" cy="3366739"/>
          </a:xfrm>
        </p:spPr>
        <p:txBody>
          <a:bodyPr/>
          <a:lstStyle/>
          <a:p>
            <a:r>
              <a:rPr lang="en-US"/>
              <a:t>Click to edit Master title style</a:t>
            </a:r>
            <a:endParaRPr lang="en-US" dirty="0"/>
          </a:p>
        </p:txBody>
      </p:sp>
      <p:sp>
        <p:nvSpPr>
          <p:cNvPr id="2" name="Rectangle 1">
            <a:extLst>
              <a:ext uri="{FF2B5EF4-FFF2-40B4-BE49-F238E27FC236}">
                <a16:creationId xmlns:a16="http://schemas.microsoft.com/office/drawing/2014/main" id="{C6454A83-ABD1-CD5F-810C-D9B75D1E25A6}"/>
              </a:ext>
            </a:extLst>
          </p:cNvPr>
          <p:cNvSpPr/>
          <p:nvPr userDrawn="1"/>
        </p:nvSpPr>
        <p:spPr>
          <a:xfrm>
            <a:off x="3113525" y="327617"/>
            <a:ext cx="2593989" cy="5478823"/>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DE"/>
          </a:p>
        </p:txBody>
      </p:sp>
      <p:sp>
        <p:nvSpPr>
          <p:cNvPr id="6" name="Picture Placeholder 8">
            <a:extLst>
              <a:ext uri="{FF2B5EF4-FFF2-40B4-BE49-F238E27FC236}">
                <a16:creationId xmlns:a16="http://schemas.microsoft.com/office/drawing/2014/main" id="{44FC5F05-E816-7ECB-2501-1F846CF109FD}"/>
              </a:ext>
            </a:extLst>
          </p:cNvPr>
          <p:cNvSpPr>
            <a:spLocks noGrp="1"/>
          </p:cNvSpPr>
          <p:nvPr>
            <p:ph type="pic" sz="quarter" idx="13"/>
          </p:nvPr>
        </p:nvSpPr>
        <p:spPr>
          <a:xfrm>
            <a:off x="3113525" y="341197"/>
            <a:ext cx="2593989" cy="1101010"/>
          </a:xfrm>
        </p:spPr>
        <p:txBody>
          <a:bodyPr/>
          <a:lstStyle/>
          <a:p>
            <a:r>
              <a:rPr lang="en-US"/>
              <a:t>Click icon to add picture</a:t>
            </a:r>
            <a:endParaRPr lang="en-DE" dirty="0"/>
          </a:p>
        </p:txBody>
      </p:sp>
      <p:sp>
        <p:nvSpPr>
          <p:cNvPr id="7" name="Content Placeholder 2">
            <a:extLst>
              <a:ext uri="{FF2B5EF4-FFF2-40B4-BE49-F238E27FC236}">
                <a16:creationId xmlns:a16="http://schemas.microsoft.com/office/drawing/2014/main" id="{D0132EB8-928D-6A43-B0D9-BE1B8FDA24E4}"/>
              </a:ext>
            </a:extLst>
          </p:cNvPr>
          <p:cNvSpPr>
            <a:spLocks noGrp="1"/>
          </p:cNvSpPr>
          <p:nvPr>
            <p:ph sz="half" idx="1"/>
          </p:nvPr>
        </p:nvSpPr>
        <p:spPr>
          <a:xfrm>
            <a:off x="3113525" y="1539240"/>
            <a:ext cx="2593989" cy="4267200"/>
          </a:xfrm>
          <a:prstGeom prst="rect">
            <a:avLst/>
          </a:prstGeom>
        </p:spPr>
        <p:txBody>
          <a:bodyPr>
            <a:normAutofit/>
          </a:bodyPr>
          <a:lstStyle>
            <a:lvl1pPr>
              <a:defRPr sz="1400"/>
            </a:lvl1pPr>
          </a:lstStyle>
          <a:p>
            <a:pPr lvl="0"/>
            <a:r>
              <a:rPr lang="en-US"/>
              <a:t>Click to edit Master text styles</a:t>
            </a:r>
          </a:p>
        </p:txBody>
      </p:sp>
      <p:sp>
        <p:nvSpPr>
          <p:cNvPr id="10" name="Rectangle 9">
            <a:extLst>
              <a:ext uri="{FF2B5EF4-FFF2-40B4-BE49-F238E27FC236}">
                <a16:creationId xmlns:a16="http://schemas.microsoft.com/office/drawing/2014/main" id="{2DE0B236-2499-BC18-40DE-9E10DF21F869}"/>
              </a:ext>
            </a:extLst>
          </p:cNvPr>
          <p:cNvSpPr/>
          <p:nvPr userDrawn="1"/>
        </p:nvSpPr>
        <p:spPr>
          <a:xfrm>
            <a:off x="8759811" y="327617"/>
            <a:ext cx="2593989" cy="5478823"/>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DE"/>
          </a:p>
        </p:txBody>
      </p:sp>
      <p:sp>
        <p:nvSpPr>
          <p:cNvPr id="11" name="Picture Placeholder 8">
            <a:extLst>
              <a:ext uri="{FF2B5EF4-FFF2-40B4-BE49-F238E27FC236}">
                <a16:creationId xmlns:a16="http://schemas.microsoft.com/office/drawing/2014/main" id="{85DAEEA9-CA8D-72C6-C84D-A2D538BB2C5B}"/>
              </a:ext>
            </a:extLst>
          </p:cNvPr>
          <p:cNvSpPr>
            <a:spLocks noGrp="1"/>
          </p:cNvSpPr>
          <p:nvPr>
            <p:ph type="pic" sz="quarter" idx="14"/>
          </p:nvPr>
        </p:nvSpPr>
        <p:spPr>
          <a:xfrm>
            <a:off x="8759811" y="341197"/>
            <a:ext cx="2593989" cy="1101010"/>
          </a:xfrm>
        </p:spPr>
        <p:txBody>
          <a:bodyPr/>
          <a:lstStyle/>
          <a:p>
            <a:r>
              <a:rPr lang="en-US"/>
              <a:t>Click icon to add picture</a:t>
            </a:r>
            <a:endParaRPr lang="en-DE" dirty="0"/>
          </a:p>
        </p:txBody>
      </p:sp>
      <p:sp>
        <p:nvSpPr>
          <p:cNvPr id="13" name="Content Placeholder 2">
            <a:extLst>
              <a:ext uri="{FF2B5EF4-FFF2-40B4-BE49-F238E27FC236}">
                <a16:creationId xmlns:a16="http://schemas.microsoft.com/office/drawing/2014/main" id="{A1A3658F-65B5-B235-1EB3-C188BE2C3211}"/>
              </a:ext>
            </a:extLst>
          </p:cNvPr>
          <p:cNvSpPr>
            <a:spLocks noGrp="1"/>
          </p:cNvSpPr>
          <p:nvPr>
            <p:ph sz="half" idx="15"/>
          </p:nvPr>
        </p:nvSpPr>
        <p:spPr>
          <a:xfrm>
            <a:off x="8759811" y="1539240"/>
            <a:ext cx="2593989" cy="4267199"/>
          </a:xfrm>
          <a:prstGeom prst="rect">
            <a:avLst/>
          </a:prstGeom>
        </p:spPr>
        <p:txBody>
          <a:bodyPr>
            <a:normAutofit/>
          </a:bodyPr>
          <a:lstStyle>
            <a:lvl1pPr>
              <a:defRPr sz="1400"/>
            </a:lvl1pPr>
          </a:lstStyle>
          <a:p>
            <a:pPr lvl="0"/>
            <a:r>
              <a:rPr lang="en-US"/>
              <a:t>Click to edit Master text styles</a:t>
            </a:r>
          </a:p>
        </p:txBody>
      </p:sp>
      <p:sp>
        <p:nvSpPr>
          <p:cNvPr id="18" name="Rectangle 17">
            <a:extLst>
              <a:ext uri="{FF2B5EF4-FFF2-40B4-BE49-F238E27FC236}">
                <a16:creationId xmlns:a16="http://schemas.microsoft.com/office/drawing/2014/main" id="{66657047-ACF3-E26A-839A-C452A363C94E}"/>
              </a:ext>
            </a:extLst>
          </p:cNvPr>
          <p:cNvSpPr/>
          <p:nvPr userDrawn="1"/>
        </p:nvSpPr>
        <p:spPr>
          <a:xfrm>
            <a:off x="5936668" y="327617"/>
            <a:ext cx="2593989" cy="5478823"/>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DE"/>
          </a:p>
        </p:txBody>
      </p:sp>
      <p:sp>
        <p:nvSpPr>
          <p:cNvPr id="20" name="Picture Placeholder 8">
            <a:extLst>
              <a:ext uri="{FF2B5EF4-FFF2-40B4-BE49-F238E27FC236}">
                <a16:creationId xmlns:a16="http://schemas.microsoft.com/office/drawing/2014/main" id="{FD71AA65-38C0-B934-05D5-D8EC83FA52BD}"/>
              </a:ext>
            </a:extLst>
          </p:cNvPr>
          <p:cNvSpPr>
            <a:spLocks noGrp="1"/>
          </p:cNvSpPr>
          <p:nvPr>
            <p:ph type="pic" sz="quarter" idx="16"/>
          </p:nvPr>
        </p:nvSpPr>
        <p:spPr>
          <a:xfrm>
            <a:off x="5936668" y="327616"/>
            <a:ext cx="2593989" cy="1128129"/>
          </a:xfrm>
        </p:spPr>
        <p:txBody>
          <a:bodyPr/>
          <a:lstStyle/>
          <a:p>
            <a:r>
              <a:rPr lang="en-US"/>
              <a:t>Click icon to add picture</a:t>
            </a:r>
            <a:endParaRPr lang="en-DE" dirty="0"/>
          </a:p>
        </p:txBody>
      </p:sp>
      <p:sp>
        <p:nvSpPr>
          <p:cNvPr id="21" name="Content Placeholder 2">
            <a:extLst>
              <a:ext uri="{FF2B5EF4-FFF2-40B4-BE49-F238E27FC236}">
                <a16:creationId xmlns:a16="http://schemas.microsoft.com/office/drawing/2014/main" id="{5E9D2816-6FEA-BF0B-0E77-C1D9BCE45033}"/>
              </a:ext>
            </a:extLst>
          </p:cNvPr>
          <p:cNvSpPr>
            <a:spLocks noGrp="1"/>
          </p:cNvSpPr>
          <p:nvPr>
            <p:ph sz="half" idx="17"/>
          </p:nvPr>
        </p:nvSpPr>
        <p:spPr>
          <a:xfrm>
            <a:off x="5936668" y="1539240"/>
            <a:ext cx="2593989" cy="4267199"/>
          </a:xfrm>
          <a:prstGeom prst="rect">
            <a:avLst/>
          </a:prstGeom>
        </p:spPr>
        <p:txBody>
          <a:bodyPr>
            <a:normAutofit/>
          </a:bodyPr>
          <a:lstStyle>
            <a:lvl1pPr>
              <a:defRPr sz="1400"/>
            </a:lvl1pPr>
          </a:lstStyle>
          <a:p>
            <a:pPr lvl="0"/>
            <a:r>
              <a:rPr lang="en-US"/>
              <a:t>Click to edit Master text styles</a:t>
            </a:r>
          </a:p>
        </p:txBody>
      </p:sp>
    </p:spTree>
    <p:extLst>
      <p:ext uri="{BB962C8B-B14F-4D97-AF65-F5344CB8AC3E}">
        <p14:creationId xmlns:p14="http://schemas.microsoft.com/office/powerpoint/2010/main" val="162780872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A4A3AC-32BE-7B18-A3DF-65F9E701B67F}"/>
              </a:ext>
            </a:extLst>
          </p:cNvPr>
          <p:cNvSpPr>
            <a:spLocks noGrp="1"/>
          </p:cNvSpPr>
          <p:nvPr>
            <p:ph type="title"/>
          </p:nvPr>
        </p:nvSpPr>
        <p:spPr>
          <a:xfrm>
            <a:off x="831850" y="1709738"/>
            <a:ext cx="10515600" cy="2852737"/>
          </a:xfrm>
          <a:prstGeom prst="rect">
            <a:avLst/>
          </a:prstGeom>
        </p:spPr>
        <p:txBody>
          <a:bodyPr anchor="b"/>
          <a:lstStyle>
            <a:lvl1pPr>
              <a:defRPr sz="6000"/>
            </a:lvl1pPr>
          </a:lstStyle>
          <a:p>
            <a:r>
              <a:rPr lang="en-US"/>
              <a:t>Click to edit Master title style</a:t>
            </a:r>
            <a:endParaRPr lang="el-GR"/>
          </a:p>
        </p:txBody>
      </p:sp>
      <p:sp>
        <p:nvSpPr>
          <p:cNvPr id="3" name="Text Placeholder 2">
            <a:extLst>
              <a:ext uri="{FF2B5EF4-FFF2-40B4-BE49-F238E27FC236}">
                <a16:creationId xmlns:a16="http://schemas.microsoft.com/office/drawing/2014/main" id="{B94FBADD-A0DD-AF85-FF79-E324DE3F8777}"/>
              </a:ext>
            </a:extLst>
          </p:cNvPr>
          <p:cNvSpPr>
            <a:spLocks noGrp="1"/>
          </p:cNvSpPr>
          <p:nvPr>
            <p:ph type="body" idx="1"/>
          </p:nvPr>
        </p:nvSpPr>
        <p:spPr>
          <a:xfrm>
            <a:off x="831850" y="4589463"/>
            <a:ext cx="10515600" cy="1500187"/>
          </a:xfrm>
          <a:prstGeom prst="rect">
            <a:avLst/>
          </a:prstGeo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5" name="Footer Placeholder 4">
            <a:extLst>
              <a:ext uri="{FF2B5EF4-FFF2-40B4-BE49-F238E27FC236}">
                <a16:creationId xmlns:a16="http://schemas.microsoft.com/office/drawing/2014/main" id="{11F3A0E5-A1F6-1517-3A51-FFDCDE940F31}"/>
              </a:ext>
            </a:extLst>
          </p:cNvPr>
          <p:cNvSpPr>
            <a:spLocks noGrp="1"/>
          </p:cNvSpPr>
          <p:nvPr>
            <p:ph type="ftr" sz="quarter" idx="11"/>
          </p:nvPr>
        </p:nvSpPr>
        <p:spPr>
          <a:xfrm>
            <a:off x="4038600" y="6356350"/>
            <a:ext cx="4114800" cy="365125"/>
          </a:xfrm>
          <a:prstGeom prst="rect">
            <a:avLst/>
          </a:prstGeom>
        </p:spPr>
        <p:txBody>
          <a:bodyPr/>
          <a:lstStyle/>
          <a:p>
            <a:endParaRPr lang="el-GR"/>
          </a:p>
        </p:txBody>
      </p:sp>
      <p:sp>
        <p:nvSpPr>
          <p:cNvPr id="6" name="Slide Number Placeholder 5">
            <a:extLst>
              <a:ext uri="{FF2B5EF4-FFF2-40B4-BE49-F238E27FC236}">
                <a16:creationId xmlns:a16="http://schemas.microsoft.com/office/drawing/2014/main" id="{8E38F318-0DB9-2EE3-99D1-152FDDAD9A45}"/>
              </a:ext>
            </a:extLst>
          </p:cNvPr>
          <p:cNvSpPr>
            <a:spLocks noGrp="1"/>
          </p:cNvSpPr>
          <p:nvPr>
            <p:ph type="sldNum" sz="quarter" idx="12"/>
          </p:nvPr>
        </p:nvSpPr>
        <p:spPr>
          <a:xfrm>
            <a:off x="8610600" y="6356350"/>
            <a:ext cx="2743200" cy="365125"/>
          </a:xfrm>
          <a:prstGeom prst="rect">
            <a:avLst/>
          </a:prstGeom>
        </p:spPr>
        <p:txBody>
          <a:bodyPr/>
          <a:lstStyle/>
          <a:p>
            <a:fld id="{77E8CCCA-B601-4955-BB27-D5A6ACE27D7F}" type="slidenum">
              <a:rPr lang="el-GR" smtClean="0"/>
              <a:t>‹#›</a:t>
            </a:fld>
            <a:endParaRPr lang="el-GR"/>
          </a:p>
        </p:txBody>
      </p:sp>
    </p:spTree>
    <p:extLst>
      <p:ext uri="{BB962C8B-B14F-4D97-AF65-F5344CB8AC3E}">
        <p14:creationId xmlns:p14="http://schemas.microsoft.com/office/powerpoint/2010/main" val="179422748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11_Custom Layout">
    <p:spTree>
      <p:nvGrpSpPr>
        <p:cNvPr id="1" name=""/>
        <p:cNvGrpSpPr/>
        <p:nvPr/>
      </p:nvGrpSpPr>
      <p:grpSpPr>
        <a:xfrm>
          <a:off x="0" y="0"/>
          <a:ext cx="0" cy="0"/>
          <a:chOff x="0" y="0"/>
          <a:chExt cx="0" cy="0"/>
        </a:xfrm>
      </p:grpSpPr>
      <p:pic>
        <p:nvPicPr>
          <p:cNvPr id="5" name="Picture 4" descr="A blue and yellow text on a black background">
            <a:extLst>
              <a:ext uri="{FF2B5EF4-FFF2-40B4-BE49-F238E27FC236}">
                <a16:creationId xmlns:a16="http://schemas.microsoft.com/office/drawing/2014/main" id="{073121C9-6102-88DE-379F-281A5DBA66B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38200" y="6284713"/>
            <a:ext cx="1280160" cy="436761"/>
          </a:xfrm>
          <a:prstGeom prst="rect">
            <a:avLst/>
          </a:prstGeom>
        </p:spPr>
      </p:pic>
      <p:pic>
        <p:nvPicPr>
          <p:cNvPr id="3" name="Picture 2" descr="A black background with many squares">
            <a:extLst>
              <a:ext uri="{FF2B5EF4-FFF2-40B4-BE49-F238E27FC236}">
                <a16:creationId xmlns:a16="http://schemas.microsoft.com/office/drawing/2014/main" id="{651058FC-653F-7A3F-3E28-096CC8649CC2}"/>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805" y="0"/>
            <a:ext cx="12188389" cy="6858000"/>
          </a:xfrm>
          <a:prstGeom prst="rect">
            <a:avLst/>
          </a:prstGeom>
        </p:spPr>
      </p:pic>
    </p:spTree>
    <p:extLst>
      <p:ext uri="{BB962C8B-B14F-4D97-AF65-F5344CB8AC3E}">
        <p14:creationId xmlns:p14="http://schemas.microsoft.com/office/powerpoint/2010/main" val="53845076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userDrawn="1">
  <p:cSld name="7_Custom Layout">
    <p:bg>
      <p:bgPr>
        <a:solidFill>
          <a:schemeClr val="accent1"/>
        </a:solidFill>
        <a:effectLst/>
      </p:bgPr>
    </p:bg>
    <p:spTree>
      <p:nvGrpSpPr>
        <p:cNvPr id="1" name=""/>
        <p:cNvGrpSpPr/>
        <p:nvPr/>
      </p:nvGrpSpPr>
      <p:grpSpPr>
        <a:xfrm>
          <a:off x="0" y="0"/>
          <a:ext cx="0" cy="0"/>
          <a:chOff x="0" y="0"/>
          <a:chExt cx="0" cy="0"/>
        </a:xfrm>
      </p:grpSpPr>
      <p:pic>
        <p:nvPicPr>
          <p:cNvPr id="7" name="Picture 6" descr="A black and white logo">
            <a:extLst>
              <a:ext uri="{FF2B5EF4-FFF2-40B4-BE49-F238E27FC236}">
                <a16:creationId xmlns:a16="http://schemas.microsoft.com/office/drawing/2014/main" id="{291A151C-9FE7-48F4-0BF9-7E5266A9ACC0}"/>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68350" y="6265853"/>
            <a:ext cx="1390650" cy="497175"/>
          </a:xfrm>
          <a:prstGeom prst="rect">
            <a:avLst/>
          </a:prstGeom>
        </p:spPr>
      </p:pic>
      <p:pic>
        <p:nvPicPr>
          <p:cNvPr id="11" name="Picture 10" descr="A black background with white squares">
            <a:extLst>
              <a:ext uri="{FF2B5EF4-FFF2-40B4-BE49-F238E27FC236}">
                <a16:creationId xmlns:a16="http://schemas.microsoft.com/office/drawing/2014/main" id="{6B486F11-3960-92A6-9274-65B13E911DB3}"/>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805" y="0"/>
            <a:ext cx="12188389" cy="6858000"/>
          </a:xfrm>
          <a:prstGeom prst="rect">
            <a:avLst/>
          </a:prstGeom>
        </p:spPr>
      </p:pic>
    </p:spTree>
    <p:extLst>
      <p:ext uri="{BB962C8B-B14F-4D97-AF65-F5344CB8AC3E}">
        <p14:creationId xmlns:p14="http://schemas.microsoft.com/office/powerpoint/2010/main" val="235387186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userDrawn="1">
  <p:cSld name="8_Custom Layout">
    <p:bg>
      <p:bgPr>
        <a:solidFill>
          <a:schemeClr val="accent1"/>
        </a:solidFill>
        <a:effectLst/>
      </p:bgPr>
    </p:bg>
    <p:spTree>
      <p:nvGrpSpPr>
        <p:cNvPr id="1" name=""/>
        <p:cNvGrpSpPr/>
        <p:nvPr/>
      </p:nvGrpSpPr>
      <p:grpSpPr>
        <a:xfrm>
          <a:off x="0" y="0"/>
          <a:ext cx="0" cy="0"/>
          <a:chOff x="0" y="0"/>
          <a:chExt cx="0" cy="0"/>
        </a:xfrm>
      </p:grpSpPr>
      <p:pic>
        <p:nvPicPr>
          <p:cNvPr id="7" name="Picture 6" descr="A black and white logo">
            <a:extLst>
              <a:ext uri="{FF2B5EF4-FFF2-40B4-BE49-F238E27FC236}">
                <a16:creationId xmlns:a16="http://schemas.microsoft.com/office/drawing/2014/main" id="{291A151C-9FE7-48F4-0BF9-7E5266A9ACC0}"/>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68350" y="6265853"/>
            <a:ext cx="1390650" cy="497175"/>
          </a:xfrm>
          <a:prstGeom prst="rect">
            <a:avLst/>
          </a:prstGeom>
        </p:spPr>
      </p:pic>
    </p:spTree>
    <p:extLst>
      <p:ext uri="{BB962C8B-B14F-4D97-AF65-F5344CB8AC3E}">
        <p14:creationId xmlns:p14="http://schemas.microsoft.com/office/powerpoint/2010/main" val="335803186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userDrawn="1">
  <p:cSld name="9_Custom Layout">
    <p:spTree>
      <p:nvGrpSpPr>
        <p:cNvPr id="1" name=""/>
        <p:cNvGrpSpPr/>
        <p:nvPr/>
      </p:nvGrpSpPr>
      <p:grpSpPr>
        <a:xfrm>
          <a:off x="0" y="0"/>
          <a:ext cx="0" cy="0"/>
          <a:chOff x="0" y="0"/>
          <a:chExt cx="0" cy="0"/>
        </a:xfrm>
      </p:grpSpPr>
      <p:pic>
        <p:nvPicPr>
          <p:cNvPr id="5" name="Picture 4" descr="A blue and yellow text on a black background">
            <a:extLst>
              <a:ext uri="{FF2B5EF4-FFF2-40B4-BE49-F238E27FC236}">
                <a16:creationId xmlns:a16="http://schemas.microsoft.com/office/drawing/2014/main" id="{073121C9-6102-88DE-379F-281A5DBA66B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38200" y="6284713"/>
            <a:ext cx="1280160" cy="436761"/>
          </a:xfrm>
          <a:prstGeom prst="rect">
            <a:avLst/>
          </a:prstGeom>
        </p:spPr>
      </p:pic>
      <p:pic>
        <p:nvPicPr>
          <p:cNvPr id="7" name="Picture 6" descr="A black background with red dots">
            <a:extLst>
              <a:ext uri="{FF2B5EF4-FFF2-40B4-BE49-F238E27FC236}">
                <a16:creationId xmlns:a16="http://schemas.microsoft.com/office/drawing/2014/main" id="{2DAF7C05-D5F6-4F0E-3085-5B71EF64DF59}"/>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332167"/>
            <a:ext cx="12192000" cy="6193666"/>
          </a:xfrm>
          <a:prstGeom prst="rect">
            <a:avLst/>
          </a:prstGeom>
        </p:spPr>
      </p:pic>
    </p:spTree>
    <p:extLst>
      <p:ext uri="{BB962C8B-B14F-4D97-AF65-F5344CB8AC3E}">
        <p14:creationId xmlns:p14="http://schemas.microsoft.com/office/powerpoint/2010/main" val="19048722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A88C67-2439-EA06-8C7D-002EBF85135B}"/>
              </a:ext>
            </a:extLst>
          </p:cNvPr>
          <p:cNvSpPr>
            <a:spLocks noGrp="1"/>
          </p:cNvSpPr>
          <p:nvPr>
            <p:ph type="title"/>
          </p:nvPr>
        </p:nvSpPr>
        <p:spPr/>
        <p:txBody>
          <a:bodyPr/>
          <a:lstStyle>
            <a:lvl1pPr>
              <a:defRPr>
                <a:solidFill>
                  <a:schemeClr val="tx2"/>
                </a:solidFill>
              </a:defRPr>
            </a:lvl1pPr>
          </a:lstStyle>
          <a:p>
            <a:r>
              <a:rPr lang="en-US"/>
              <a:t>Click to edit Master title style</a:t>
            </a:r>
            <a:endParaRPr lang="el-GR" dirty="0"/>
          </a:p>
        </p:txBody>
      </p:sp>
      <p:sp>
        <p:nvSpPr>
          <p:cNvPr id="3" name="Footer Placeholder 2">
            <a:extLst>
              <a:ext uri="{FF2B5EF4-FFF2-40B4-BE49-F238E27FC236}">
                <a16:creationId xmlns:a16="http://schemas.microsoft.com/office/drawing/2014/main" id="{2AE9CEDF-57B5-BE18-6136-D21413DECA39}"/>
              </a:ext>
            </a:extLst>
          </p:cNvPr>
          <p:cNvSpPr>
            <a:spLocks noGrp="1"/>
          </p:cNvSpPr>
          <p:nvPr>
            <p:ph type="ftr" sz="quarter" idx="10"/>
          </p:nvPr>
        </p:nvSpPr>
        <p:spPr/>
        <p:txBody>
          <a:bodyPr/>
          <a:lstStyle/>
          <a:p>
            <a:endParaRPr lang="el-GR"/>
          </a:p>
        </p:txBody>
      </p:sp>
      <p:sp>
        <p:nvSpPr>
          <p:cNvPr id="4" name="Slide Number Placeholder 3">
            <a:extLst>
              <a:ext uri="{FF2B5EF4-FFF2-40B4-BE49-F238E27FC236}">
                <a16:creationId xmlns:a16="http://schemas.microsoft.com/office/drawing/2014/main" id="{547448D1-9796-DAD1-4AC5-1F2C8049397A}"/>
              </a:ext>
            </a:extLst>
          </p:cNvPr>
          <p:cNvSpPr>
            <a:spLocks noGrp="1"/>
          </p:cNvSpPr>
          <p:nvPr>
            <p:ph type="sldNum" sz="quarter" idx="11"/>
          </p:nvPr>
        </p:nvSpPr>
        <p:spPr/>
        <p:txBody>
          <a:bodyPr/>
          <a:lstStyle/>
          <a:p>
            <a:fld id="{77E8CCCA-B601-4955-BB27-D5A6ACE27D7F}" type="slidenum">
              <a:rPr lang="el-GR" smtClean="0"/>
              <a:t>‹#›</a:t>
            </a:fld>
            <a:endParaRPr lang="el-GR"/>
          </a:p>
        </p:txBody>
      </p:sp>
    </p:spTree>
    <p:extLst>
      <p:ext uri="{BB962C8B-B14F-4D97-AF65-F5344CB8AC3E}">
        <p14:creationId xmlns:p14="http://schemas.microsoft.com/office/powerpoint/2010/main" val="2786808401"/>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reserve="1" userDrawn="1">
  <p:cSld name="10_Custom Layout">
    <p:bg>
      <p:bgPr>
        <a:solidFill>
          <a:schemeClr val="accent2"/>
        </a:solidFill>
        <a:effectLst/>
      </p:bgPr>
    </p:bg>
    <p:spTree>
      <p:nvGrpSpPr>
        <p:cNvPr id="1" name=""/>
        <p:cNvGrpSpPr/>
        <p:nvPr/>
      </p:nvGrpSpPr>
      <p:grpSpPr>
        <a:xfrm>
          <a:off x="0" y="0"/>
          <a:ext cx="0" cy="0"/>
          <a:chOff x="0" y="0"/>
          <a:chExt cx="0" cy="0"/>
        </a:xfrm>
      </p:grpSpPr>
      <p:pic>
        <p:nvPicPr>
          <p:cNvPr id="6" name="Picture 5" descr="A black background with white dots">
            <a:extLst>
              <a:ext uri="{FF2B5EF4-FFF2-40B4-BE49-F238E27FC236}">
                <a16:creationId xmlns:a16="http://schemas.microsoft.com/office/drawing/2014/main" id="{25E97DD1-E02D-559C-098F-8CBB1B872783}"/>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334045"/>
            <a:ext cx="12192000" cy="6189910"/>
          </a:xfrm>
          <a:prstGeom prst="rect">
            <a:avLst/>
          </a:prstGeom>
        </p:spPr>
      </p:pic>
      <p:pic>
        <p:nvPicPr>
          <p:cNvPr id="7" name="Picture 6" descr="A black and white logo">
            <a:extLst>
              <a:ext uri="{FF2B5EF4-FFF2-40B4-BE49-F238E27FC236}">
                <a16:creationId xmlns:a16="http://schemas.microsoft.com/office/drawing/2014/main" id="{88DD891E-1AFF-5901-486E-79D8FBC1381C}"/>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68350" y="6265853"/>
            <a:ext cx="1390650" cy="497175"/>
          </a:xfrm>
          <a:prstGeom prst="rect">
            <a:avLst/>
          </a:prstGeom>
        </p:spPr>
      </p:pic>
    </p:spTree>
    <p:extLst>
      <p:ext uri="{BB962C8B-B14F-4D97-AF65-F5344CB8AC3E}">
        <p14:creationId xmlns:p14="http://schemas.microsoft.com/office/powerpoint/2010/main" val="2479975428"/>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preserve="1" userDrawn="1">
  <p:cSld name="12_Custom Layout">
    <p:bg>
      <p:bgPr>
        <a:solidFill>
          <a:schemeClr val="accent2"/>
        </a:solidFill>
        <a:effectLst/>
      </p:bgPr>
    </p:bg>
    <p:spTree>
      <p:nvGrpSpPr>
        <p:cNvPr id="1" name=""/>
        <p:cNvGrpSpPr/>
        <p:nvPr/>
      </p:nvGrpSpPr>
      <p:grpSpPr>
        <a:xfrm>
          <a:off x="0" y="0"/>
          <a:ext cx="0" cy="0"/>
          <a:chOff x="0" y="0"/>
          <a:chExt cx="0" cy="0"/>
        </a:xfrm>
      </p:grpSpPr>
      <p:pic>
        <p:nvPicPr>
          <p:cNvPr id="7" name="Picture 6" descr="A black and white logo">
            <a:extLst>
              <a:ext uri="{FF2B5EF4-FFF2-40B4-BE49-F238E27FC236}">
                <a16:creationId xmlns:a16="http://schemas.microsoft.com/office/drawing/2014/main" id="{88DD891E-1AFF-5901-486E-79D8FBC1381C}"/>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68350" y="6265853"/>
            <a:ext cx="1390650" cy="497175"/>
          </a:xfrm>
          <a:prstGeom prst="rect">
            <a:avLst/>
          </a:prstGeom>
        </p:spPr>
      </p:pic>
    </p:spTree>
    <p:extLst>
      <p:ext uri="{BB962C8B-B14F-4D97-AF65-F5344CB8AC3E}">
        <p14:creationId xmlns:p14="http://schemas.microsoft.com/office/powerpoint/2010/main" val="111130893"/>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userDrawn="1">
  <p:cSld name="13_Custom Layout">
    <p:spTree>
      <p:nvGrpSpPr>
        <p:cNvPr id="1" name=""/>
        <p:cNvGrpSpPr/>
        <p:nvPr/>
      </p:nvGrpSpPr>
      <p:grpSpPr>
        <a:xfrm>
          <a:off x="0" y="0"/>
          <a:ext cx="0" cy="0"/>
          <a:chOff x="0" y="0"/>
          <a:chExt cx="0" cy="0"/>
        </a:xfrm>
      </p:grpSpPr>
      <p:pic>
        <p:nvPicPr>
          <p:cNvPr id="5" name="Picture 4" descr="A blue and yellow text on a black background">
            <a:extLst>
              <a:ext uri="{FF2B5EF4-FFF2-40B4-BE49-F238E27FC236}">
                <a16:creationId xmlns:a16="http://schemas.microsoft.com/office/drawing/2014/main" id="{073121C9-6102-88DE-379F-281A5DBA66B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38200" y="6284713"/>
            <a:ext cx="1280160" cy="436761"/>
          </a:xfrm>
          <a:prstGeom prst="rect">
            <a:avLst/>
          </a:prstGeom>
        </p:spPr>
      </p:pic>
      <p:pic>
        <p:nvPicPr>
          <p:cNvPr id="3" name="Picture 2" descr="A screenshot of a video game">
            <a:extLst>
              <a:ext uri="{FF2B5EF4-FFF2-40B4-BE49-F238E27FC236}">
                <a16:creationId xmlns:a16="http://schemas.microsoft.com/office/drawing/2014/main" id="{5ACE6049-AD5F-2EEF-A366-FE368C45441F}"/>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0"/>
            <a:ext cx="12192000" cy="3996312"/>
          </a:xfrm>
          <a:prstGeom prst="rect">
            <a:avLst/>
          </a:prstGeom>
        </p:spPr>
      </p:pic>
    </p:spTree>
    <p:extLst>
      <p:ext uri="{BB962C8B-B14F-4D97-AF65-F5344CB8AC3E}">
        <p14:creationId xmlns:p14="http://schemas.microsoft.com/office/powerpoint/2010/main" val="396178880"/>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preserve="1" userDrawn="1">
  <p:cSld name="14_Custom Layout">
    <p:bg>
      <p:bgPr>
        <a:solidFill>
          <a:schemeClr val="accent4"/>
        </a:solidFill>
        <a:effectLst/>
      </p:bgPr>
    </p:bg>
    <p:spTree>
      <p:nvGrpSpPr>
        <p:cNvPr id="1" name=""/>
        <p:cNvGrpSpPr/>
        <p:nvPr/>
      </p:nvGrpSpPr>
      <p:grpSpPr>
        <a:xfrm>
          <a:off x="0" y="0"/>
          <a:ext cx="0" cy="0"/>
          <a:chOff x="0" y="0"/>
          <a:chExt cx="0" cy="0"/>
        </a:xfrm>
      </p:grpSpPr>
      <p:pic>
        <p:nvPicPr>
          <p:cNvPr id="7" name="Picture 6" descr="A black and white logo">
            <a:extLst>
              <a:ext uri="{FF2B5EF4-FFF2-40B4-BE49-F238E27FC236}">
                <a16:creationId xmlns:a16="http://schemas.microsoft.com/office/drawing/2014/main" id="{88DD891E-1AFF-5901-486E-79D8FBC1381C}"/>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68350" y="6265853"/>
            <a:ext cx="1390650" cy="497175"/>
          </a:xfrm>
          <a:prstGeom prst="rect">
            <a:avLst/>
          </a:prstGeom>
        </p:spPr>
      </p:pic>
      <p:pic>
        <p:nvPicPr>
          <p:cNvPr id="3" name="Picture 2" descr="A black background with many squares and dots">
            <a:extLst>
              <a:ext uri="{FF2B5EF4-FFF2-40B4-BE49-F238E27FC236}">
                <a16:creationId xmlns:a16="http://schemas.microsoft.com/office/drawing/2014/main" id="{9D9E343A-938B-0EB3-64ED-547E4847E6A4}"/>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0"/>
            <a:ext cx="12192000" cy="3996312"/>
          </a:xfrm>
          <a:prstGeom prst="rect">
            <a:avLst/>
          </a:prstGeom>
        </p:spPr>
      </p:pic>
    </p:spTree>
    <p:extLst>
      <p:ext uri="{BB962C8B-B14F-4D97-AF65-F5344CB8AC3E}">
        <p14:creationId xmlns:p14="http://schemas.microsoft.com/office/powerpoint/2010/main" val="350496391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preserve="1" userDrawn="1">
  <p:cSld name="15_Custom Layout">
    <p:bg>
      <p:bgPr>
        <a:solidFill>
          <a:schemeClr val="accent4"/>
        </a:solidFill>
        <a:effectLst/>
      </p:bgPr>
    </p:bg>
    <p:spTree>
      <p:nvGrpSpPr>
        <p:cNvPr id="1" name=""/>
        <p:cNvGrpSpPr/>
        <p:nvPr/>
      </p:nvGrpSpPr>
      <p:grpSpPr>
        <a:xfrm>
          <a:off x="0" y="0"/>
          <a:ext cx="0" cy="0"/>
          <a:chOff x="0" y="0"/>
          <a:chExt cx="0" cy="0"/>
        </a:xfrm>
      </p:grpSpPr>
      <p:pic>
        <p:nvPicPr>
          <p:cNvPr id="7" name="Picture 6" descr="A black and white logo">
            <a:extLst>
              <a:ext uri="{FF2B5EF4-FFF2-40B4-BE49-F238E27FC236}">
                <a16:creationId xmlns:a16="http://schemas.microsoft.com/office/drawing/2014/main" id="{88DD891E-1AFF-5901-486E-79D8FBC1381C}"/>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68350" y="6265853"/>
            <a:ext cx="1390650" cy="497175"/>
          </a:xfrm>
          <a:prstGeom prst="rect">
            <a:avLst/>
          </a:prstGeom>
        </p:spPr>
      </p:pic>
    </p:spTree>
    <p:extLst>
      <p:ext uri="{BB962C8B-B14F-4D97-AF65-F5344CB8AC3E}">
        <p14:creationId xmlns:p14="http://schemas.microsoft.com/office/powerpoint/2010/main" val="1386293337"/>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preserve="1" userDrawn="1">
  <p:cSld name="16_Custom Layout">
    <p:spTree>
      <p:nvGrpSpPr>
        <p:cNvPr id="1" name=""/>
        <p:cNvGrpSpPr/>
        <p:nvPr/>
      </p:nvGrpSpPr>
      <p:grpSpPr>
        <a:xfrm>
          <a:off x="0" y="0"/>
          <a:ext cx="0" cy="0"/>
          <a:chOff x="0" y="0"/>
          <a:chExt cx="0" cy="0"/>
        </a:xfrm>
      </p:grpSpPr>
      <p:pic>
        <p:nvPicPr>
          <p:cNvPr id="5" name="Picture 4" descr="A blue and yellow text on a black background">
            <a:extLst>
              <a:ext uri="{FF2B5EF4-FFF2-40B4-BE49-F238E27FC236}">
                <a16:creationId xmlns:a16="http://schemas.microsoft.com/office/drawing/2014/main" id="{073121C9-6102-88DE-379F-281A5DBA66B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38200" y="6284713"/>
            <a:ext cx="1280160" cy="436761"/>
          </a:xfrm>
          <a:prstGeom prst="rect">
            <a:avLst/>
          </a:prstGeom>
        </p:spPr>
      </p:pic>
      <p:pic>
        <p:nvPicPr>
          <p:cNvPr id="4" name="Picture 3" descr="A black background with green squares">
            <a:extLst>
              <a:ext uri="{FF2B5EF4-FFF2-40B4-BE49-F238E27FC236}">
                <a16:creationId xmlns:a16="http://schemas.microsoft.com/office/drawing/2014/main" id="{418A76BF-1993-37BD-0038-2E5A0CDA7FA8}"/>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805" y="0"/>
            <a:ext cx="12188389" cy="6858000"/>
          </a:xfrm>
          <a:prstGeom prst="rect">
            <a:avLst/>
          </a:prstGeom>
        </p:spPr>
      </p:pic>
    </p:spTree>
    <p:extLst>
      <p:ext uri="{BB962C8B-B14F-4D97-AF65-F5344CB8AC3E}">
        <p14:creationId xmlns:p14="http://schemas.microsoft.com/office/powerpoint/2010/main" val="3741549254"/>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preserve="1" userDrawn="1">
  <p:cSld name="17_Custom Layout">
    <p:bg>
      <p:bgPr>
        <a:solidFill>
          <a:schemeClr val="accent3"/>
        </a:solidFill>
        <a:effectLst/>
      </p:bgPr>
    </p:bg>
    <p:spTree>
      <p:nvGrpSpPr>
        <p:cNvPr id="1" name=""/>
        <p:cNvGrpSpPr/>
        <p:nvPr/>
      </p:nvGrpSpPr>
      <p:grpSpPr>
        <a:xfrm>
          <a:off x="0" y="0"/>
          <a:ext cx="0" cy="0"/>
          <a:chOff x="0" y="0"/>
          <a:chExt cx="0" cy="0"/>
        </a:xfrm>
      </p:grpSpPr>
      <p:pic>
        <p:nvPicPr>
          <p:cNvPr id="7" name="Picture 6" descr="A black and white logo">
            <a:extLst>
              <a:ext uri="{FF2B5EF4-FFF2-40B4-BE49-F238E27FC236}">
                <a16:creationId xmlns:a16="http://schemas.microsoft.com/office/drawing/2014/main" id="{88DD891E-1AFF-5901-486E-79D8FBC1381C}"/>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68350" y="6265853"/>
            <a:ext cx="1390650" cy="497175"/>
          </a:xfrm>
          <a:prstGeom prst="rect">
            <a:avLst/>
          </a:prstGeom>
        </p:spPr>
      </p:pic>
      <p:pic>
        <p:nvPicPr>
          <p:cNvPr id="10" name="Picture 9" descr="A black background with white circles and dots">
            <a:extLst>
              <a:ext uri="{FF2B5EF4-FFF2-40B4-BE49-F238E27FC236}">
                <a16:creationId xmlns:a16="http://schemas.microsoft.com/office/drawing/2014/main" id="{3B0ACDC5-4386-3F3D-2C22-C29B88F4FE3B}"/>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805" y="0"/>
            <a:ext cx="12188389" cy="6858000"/>
          </a:xfrm>
          <a:prstGeom prst="rect">
            <a:avLst/>
          </a:prstGeom>
        </p:spPr>
      </p:pic>
    </p:spTree>
    <p:extLst>
      <p:ext uri="{BB962C8B-B14F-4D97-AF65-F5344CB8AC3E}">
        <p14:creationId xmlns:p14="http://schemas.microsoft.com/office/powerpoint/2010/main" val="647966087"/>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preserve="1" userDrawn="1">
  <p:cSld name="18_Custom Layout">
    <p:bg>
      <p:bgPr>
        <a:solidFill>
          <a:schemeClr val="accent3"/>
        </a:solidFill>
        <a:effectLst/>
      </p:bgPr>
    </p:bg>
    <p:spTree>
      <p:nvGrpSpPr>
        <p:cNvPr id="1" name=""/>
        <p:cNvGrpSpPr/>
        <p:nvPr/>
      </p:nvGrpSpPr>
      <p:grpSpPr>
        <a:xfrm>
          <a:off x="0" y="0"/>
          <a:ext cx="0" cy="0"/>
          <a:chOff x="0" y="0"/>
          <a:chExt cx="0" cy="0"/>
        </a:xfrm>
      </p:grpSpPr>
      <p:pic>
        <p:nvPicPr>
          <p:cNvPr id="7" name="Picture 6" descr="A black and white logo">
            <a:extLst>
              <a:ext uri="{FF2B5EF4-FFF2-40B4-BE49-F238E27FC236}">
                <a16:creationId xmlns:a16="http://schemas.microsoft.com/office/drawing/2014/main" id="{88DD891E-1AFF-5901-486E-79D8FBC1381C}"/>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68350" y="6265853"/>
            <a:ext cx="1390650" cy="497175"/>
          </a:xfrm>
          <a:prstGeom prst="rect">
            <a:avLst/>
          </a:prstGeom>
        </p:spPr>
      </p:pic>
    </p:spTree>
    <p:extLst>
      <p:ext uri="{BB962C8B-B14F-4D97-AF65-F5344CB8AC3E}">
        <p14:creationId xmlns:p14="http://schemas.microsoft.com/office/powerpoint/2010/main" val="3446094703"/>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preserve="1" userDrawn="1">
  <p:cSld name="21_Custom Layout">
    <p:bg>
      <p:bgRef idx="1001">
        <a:schemeClr val="bg2"/>
      </p:bgRef>
    </p:bg>
    <p:spTree>
      <p:nvGrpSpPr>
        <p:cNvPr id="1" name=""/>
        <p:cNvGrpSpPr/>
        <p:nvPr/>
      </p:nvGrpSpPr>
      <p:grpSpPr>
        <a:xfrm>
          <a:off x="0" y="0"/>
          <a:ext cx="0" cy="0"/>
          <a:chOff x="0" y="0"/>
          <a:chExt cx="0" cy="0"/>
        </a:xfrm>
      </p:grpSpPr>
      <p:pic>
        <p:nvPicPr>
          <p:cNvPr id="6" name="Picture 5" descr="A black background with white squares">
            <a:extLst>
              <a:ext uri="{FF2B5EF4-FFF2-40B4-BE49-F238E27FC236}">
                <a16:creationId xmlns:a16="http://schemas.microsoft.com/office/drawing/2014/main" id="{E2D224DD-0097-5BCB-D4DB-C7C203AD03AD}"/>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805" y="0"/>
            <a:ext cx="12188389" cy="6858000"/>
          </a:xfrm>
          <a:prstGeom prst="rect">
            <a:avLst/>
          </a:prstGeom>
        </p:spPr>
      </p:pic>
      <p:pic>
        <p:nvPicPr>
          <p:cNvPr id="7" name="Picture 6" descr="A black and white logo">
            <a:extLst>
              <a:ext uri="{FF2B5EF4-FFF2-40B4-BE49-F238E27FC236}">
                <a16:creationId xmlns:a16="http://schemas.microsoft.com/office/drawing/2014/main" id="{D07B0C47-7705-3D01-D416-253E786C4918}"/>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68350" y="6265853"/>
            <a:ext cx="1390650" cy="497175"/>
          </a:xfrm>
          <a:prstGeom prst="rect">
            <a:avLst/>
          </a:prstGeom>
        </p:spPr>
      </p:pic>
    </p:spTree>
    <p:extLst>
      <p:ext uri="{BB962C8B-B14F-4D97-AF65-F5344CB8AC3E}">
        <p14:creationId xmlns:p14="http://schemas.microsoft.com/office/powerpoint/2010/main" val="2658999930"/>
      </p:ext>
    </p:extLst>
  </p:cSld>
  <p:clrMapOvr>
    <a:overrideClrMapping bg1="dk1" tx1="lt1" bg2="dk2" tx2="lt2" accent1="accent1" accent2="accent2" accent3="accent3" accent4="accent4" accent5="accent5" accent6="accent6" hlink="hlink" folHlink="folHlink"/>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preserve="1" userDrawn="1">
  <p:cSld name="22_Custom Layout">
    <p:bg>
      <p:bgRef idx="1001">
        <a:schemeClr val="bg2"/>
      </p:bgRef>
    </p:bg>
    <p:spTree>
      <p:nvGrpSpPr>
        <p:cNvPr id="1" name=""/>
        <p:cNvGrpSpPr/>
        <p:nvPr/>
      </p:nvGrpSpPr>
      <p:grpSpPr>
        <a:xfrm>
          <a:off x="0" y="0"/>
          <a:ext cx="0" cy="0"/>
          <a:chOff x="0" y="0"/>
          <a:chExt cx="0" cy="0"/>
        </a:xfrm>
      </p:grpSpPr>
      <p:pic>
        <p:nvPicPr>
          <p:cNvPr id="3" name="Picture 2" descr="A black background with white squares">
            <a:extLst>
              <a:ext uri="{FF2B5EF4-FFF2-40B4-BE49-F238E27FC236}">
                <a16:creationId xmlns:a16="http://schemas.microsoft.com/office/drawing/2014/main" id="{3A47F126-AE38-23E8-FFD7-27012B0E8486}"/>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642773" y="0"/>
            <a:ext cx="6549227" cy="6858000"/>
          </a:xfrm>
          <a:prstGeom prst="rect">
            <a:avLst/>
          </a:prstGeom>
        </p:spPr>
      </p:pic>
      <p:pic>
        <p:nvPicPr>
          <p:cNvPr id="4" name="Picture 3" descr="A blue and white logo">
            <a:extLst>
              <a:ext uri="{FF2B5EF4-FFF2-40B4-BE49-F238E27FC236}">
                <a16:creationId xmlns:a16="http://schemas.microsoft.com/office/drawing/2014/main" id="{00DB35D8-1A3B-FF58-42F4-6B6BD2367A37}"/>
              </a:ext>
              <a:ext uri="{C183D7F6-B498-43B3-948B-1728B52AA6E4}">
                <adec:decorative xmlns:adec="http://schemas.microsoft.com/office/drawing/2017/decorative" val="0"/>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07733" y="1001078"/>
            <a:ext cx="2749868" cy="962028"/>
          </a:xfrm>
          <a:prstGeom prst="rect">
            <a:avLst/>
          </a:prstGeom>
        </p:spPr>
      </p:pic>
      <p:graphicFrame>
        <p:nvGraphicFramePr>
          <p:cNvPr id="5" name="Table 4">
            <a:extLst>
              <a:ext uri="{FF2B5EF4-FFF2-40B4-BE49-F238E27FC236}">
                <a16:creationId xmlns:a16="http://schemas.microsoft.com/office/drawing/2014/main" id="{F6821747-850C-916E-5197-B228D9CFE72E}"/>
              </a:ext>
            </a:extLst>
          </p:cNvPr>
          <p:cNvGraphicFramePr>
            <a:graphicFrameLocks noGrp="1"/>
          </p:cNvGraphicFramePr>
          <p:nvPr userDrawn="1">
            <p:extLst>
              <p:ext uri="{D42A27DB-BD31-4B8C-83A1-F6EECF244321}">
                <p14:modId xmlns:p14="http://schemas.microsoft.com/office/powerpoint/2010/main" val="1672876489"/>
              </p:ext>
            </p:extLst>
          </p:nvPr>
        </p:nvGraphicFramePr>
        <p:xfrm>
          <a:off x="907733" y="2472026"/>
          <a:ext cx="2759603" cy="1913947"/>
        </p:xfrm>
        <a:graphic>
          <a:graphicData uri="http://schemas.openxmlformats.org/drawingml/2006/table">
            <a:tbl>
              <a:tblPr firstRow="1" bandRow="1">
                <a:tableStyleId>{5C22544A-7EE6-4342-B048-85BDC9FD1C3A}</a:tableStyleId>
              </a:tblPr>
              <a:tblGrid>
                <a:gridCol w="2759603">
                  <a:extLst>
                    <a:ext uri="{9D8B030D-6E8A-4147-A177-3AD203B41FA5}">
                      <a16:colId xmlns:a16="http://schemas.microsoft.com/office/drawing/2014/main" val="4190969106"/>
                    </a:ext>
                  </a:extLst>
                </a:gridCol>
              </a:tblGrid>
              <a:tr h="853523">
                <a:tc>
                  <a:txBody>
                    <a:bodyPr/>
                    <a:lstStyle/>
                    <a:p>
                      <a:pPr>
                        <a:lnSpc>
                          <a:spcPts val="1700"/>
                        </a:lnSpc>
                        <a:spcBef>
                          <a:spcPts val="1000"/>
                        </a:spcBef>
                      </a:pPr>
                      <a:r>
                        <a:rPr lang="fr-FR" sz="1400" b="0" dirty="0" err="1">
                          <a:solidFill>
                            <a:prstClr val="white"/>
                          </a:solidFill>
                          <a:latin typeface="+mn-lt"/>
                          <a:ea typeface="Open Sans" panose="020B0606030504020204" pitchFamily="34" charset="0"/>
                          <a:cs typeface="Open Sans" panose="020B0606030504020204" pitchFamily="34" charset="0"/>
                        </a:rPr>
                        <a:t>Floor</a:t>
                      </a:r>
                      <a:r>
                        <a:rPr lang="fr-FR" sz="1400" b="0" dirty="0">
                          <a:solidFill>
                            <a:prstClr val="white"/>
                          </a:solidFill>
                          <a:latin typeface="+mn-lt"/>
                          <a:ea typeface="Open Sans" panose="020B0606030504020204" pitchFamily="34" charset="0"/>
                          <a:cs typeface="Open Sans" panose="020B0606030504020204" pitchFamily="34" charset="0"/>
                        </a:rPr>
                        <a:t> 24-27, Tour </a:t>
                      </a:r>
                      <a:r>
                        <a:rPr lang="fr-FR" sz="1400" b="0" dirty="0" err="1">
                          <a:solidFill>
                            <a:prstClr val="white"/>
                          </a:solidFill>
                          <a:latin typeface="+mn-lt"/>
                          <a:ea typeface="Open Sans" panose="020B0606030504020204" pitchFamily="34" charset="0"/>
                          <a:cs typeface="Open Sans" panose="020B0606030504020204" pitchFamily="34" charset="0"/>
                        </a:rPr>
                        <a:t>Europlaza</a:t>
                      </a:r>
                      <a:endParaRPr lang="fr-FR" sz="1400" b="0" dirty="0">
                        <a:solidFill>
                          <a:prstClr val="white"/>
                        </a:solidFill>
                        <a:latin typeface="+mn-lt"/>
                        <a:ea typeface="Open Sans" panose="020B0606030504020204" pitchFamily="34" charset="0"/>
                        <a:cs typeface="Open Sans" panose="020B0606030504020204" pitchFamily="34" charset="0"/>
                      </a:endParaRPr>
                    </a:p>
                    <a:p>
                      <a:pPr>
                        <a:lnSpc>
                          <a:spcPct val="100000"/>
                        </a:lnSpc>
                        <a:spcBef>
                          <a:spcPts val="0"/>
                        </a:spcBef>
                      </a:pPr>
                      <a:r>
                        <a:rPr lang="fr-FR" sz="1400" b="0" dirty="0">
                          <a:solidFill>
                            <a:prstClr val="white"/>
                          </a:solidFill>
                          <a:latin typeface="+mn-lt"/>
                          <a:ea typeface="Open Sans" panose="020B0606030504020204" pitchFamily="34" charset="0"/>
                          <a:cs typeface="Open Sans" panose="020B0606030504020204" pitchFamily="34" charset="0"/>
                        </a:rPr>
                        <a:t>20 Avenue André </a:t>
                      </a:r>
                      <a:r>
                        <a:rPr lang="fr-FR" sz="1400" b="0" dirty="0" err="1">
                          <a:solidFill>
                            <a:prstClr val="white"/>
                          </a:solidFill>
                          <a:latin typeface="+mn-lt"/>
                          <a:ea typeface="Open Sans" panose="020B0606030504020204" pitchFamily="34" charset="0"/>
                          <a:cs typeface="Open Sans" panose="020B0606030504020204" pitchFamily="34" charset="0"/>
                        </a:rPr>
                        <a:t>Prothin</a:t>
                      </a:r>
                      <a:endParaRPr lang="fr-FR" sz="1400" b="0" dirty="0">
                        <a:solidFill>
                          <a:prstClr val="white"/>
                        </a:solidFill>
                        <a:latin typeface="+mn-lt"/>
                        <a:ea typeface="Open Sans" panose="020B0606030504020204" pitchFamily="34" charset="0"/>
                        <a:cs typeface="Open Sans" panose="020B0606030504020204" pitchFamily="34" charset="0"/>
                      </a:endParaRPr>
                    </a:p>
                    <a:p>
                      <a:pPr>
                        <a:lnSpc>
                          <a:spcPct val="100000"/>
                        </a:lnSpc>
                        <a:spcBef>
                          <a:spcPts val="0"/>
                        </a:spcBef>
                      </a:pPr>
                      <a:r>
                        <a:rPr lang="fr-FR" sz="1400" b="0" dirty="0">
                          <a:solidFill>
                            <a:prstClr val="white"/>
                          </a:solidFill>
                          <a:latin typeface="+mn-lt"/>
                          <a:ea typeface="Open Sans" panose="020B0606030504020204" pitchFamily="34" charset="0"/>
                          <a:cs typeface="Open Sans" panose="020B0606030504020204" pitchFamily="34" charset="0"/>
                        </a:rPr>
                        <a:t>92400 Courbevoie, France</a:t>
                      </a:r>
                    </a:p>
                  </a:txBody>
                  <a:tcPr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680175460"/>
                  </a:ext>
                </a:extLst>
              </a:tr>
              <a:tr h="602486">
                <a:tc>
                  <a:txBody>
                    <a:bodyPr/>
                    <a:lstStyle/>
                    <a:p>
                      <a:pPr>
                        <a:lnSpc>
                          <a:spcPct val="100000"/>
                        </a:lnSpc>
                        <a:spcBef>
                          <a:spcPts val="1200"/>
                        </a:spcBef>
                      </a:pPr>
                      <a:r>
                        <a:rPr lang="en-US" sz="1400" b="0" dirty="0">
                          <a:solidFill>
                            <a:prstClr val="white"/>
                          </a:solidFill>
                          <a:latin typeface="+mn-lt"/>
                          <a:ea typeface="Open Sans" panose="020B0606030504020204" pitchFamily="34" charset="0"/>
                          <a:cs typeface="Open Sans" panose="020B0606030504020204" pitchFamily="34" charset="0"/>
                        </a:rPr>
                        <a:t>Tel:  +33 1 86 52 70 00</a:t>
                      </a:r>
                      <a:endParaRPr lang="en-GB" sz="1400" b="0" dirty="0">
                        <a:solidFill>
                          <a:prstClr val="white"/>
                        </a:solidFill>
                        <a:latin typeface="+mn-lt"/>
                        <a:ea typeface="Open Sans" panose="020B0606030504020204" pitchFamily="34" charset="0"/>
                        <a:cs typeface="Open Sans" panose="020B0606030504020204" pitchFamily="34" charset="0"/>
                      </a:endParaRPr>
                    </a:p>
                    <a:p>
                      <a:pPr>
                        <a:lnSpc>
                          <a:spcPct val="100000"/>
                        </a:lnSpc>
                        <a:spcBef>
                          <a:spcPts val="0"/>
                        </a:spcBef>
                      </a:pPr>
                      <a:r>
                        <a:rPr lang="en-US" sz="1400" b="0" dirty="0">
                          <a:solidFill>
                            <a:srgbClr val="FFFFFF"/>
                          </a:solidFill>
                          <a:latin typeface="+mn-lt"/>
                          <a:ea typeface="Open Sans" panose="020B0606030504020204" pitchFamily="34" charset="0"/>
                          <a:cs typeface="Open Sans" panose="020B0606030504020204" pitchFamily="34" charset="0"/>
                        </a:rPr>
                        <a:t>E-mail: </a:t>
                      </a:r>
                      <a:r>
                        <a:rPr lang="en-US" sz="1400" b="0" dirty="0" err="1">
                          <a:solidFill>
                            <a:srgbClr val="FFFFFF"/>
                          </a:solidFill>
                          <a:latin typeface="+mn-lt"/>
                          <a:ea typeface="Open Sans" panose="020B0606030504020204" pitchFamily="34" charset="0"/>
                          <a:cs typeface="Open Sans" panose="020B0606030504020204" pitchFamily="34" charset="0"/>
                        </a:rPr>
                        <a:t>info@eba.europa.eu</a:t>
                      </a:r>
                      <a:endParaRPr lang="en-GB" sz="1400" b="0" dirty="0">
                        <a:solidFill>
                          <a:srgbClr val="000000"/>
                        </a:solidFill>
                        <a:latin typeface="+mn-lt"/>
                        <a:ea typeface="Open Sans" panose="020B0606030504020204" pitchFamily="34" charset="0"/>
                        <a:cs typeface="Open Sans" panose="020B0606030504020204" pitchFamily="34" charset="0"/>
                      </a:endParaRPr>
                    </a:p>
                  </a:txBody>
                  <a:tcPr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940469975"/>
                  </a:ext>
                </a:extLst>
              </a:tr>
              <a:tr h="457938">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400" b="0" dirty="0">
                          <a:solidFill>
                            <a:srgbClr val="FFFFFF"/>
                          </a:solidFill>
                          <a:latin typeface="+mn-lt"/>
                          <a:ea typeface="Open Sans" panose="020B0606030504020204" pitchFamily="34" charset="0"/>
                          <a:cs typeface="Open Sans" panose="020B0606030504020204" pitchFamily="34" charset="0"/>
                        </a:rPr>
                        <a:t>https://</a:t>
                      </a:r>
                      <a:r>
                        <a:rPr lang="en-US" sz="1400" b="0" dirty="0" err="1">
                          <a:solidFill>
                            <a:srgbClr val="FFFFFF"/>
                          </a:solidFill>
                          <a:latin typeface="+mn-lt"/>
                          <a:ea typeface="Open Sans" panose="020B0606030504020204" pitchFamily="34" charset="0"/>
                          <a:cs typeface="Open Sans" panose="020B0606030504020204" pitchFamily="34" charset="0"/>
                        </a:rPr>
                        <a:t>eba.europa.eu</a:t>
                      </a:r>
                      <a:r>
                        <a:rPr lang="en-US" sz="1400" b="0" dirty="0">
                          <a:solidFill>
                            <a:srgbClr val="FFFFFF"/>
                          </a:solidFill>
                          <a:latin typeface="+mn-lt"/>
                          <a:ea typeface="Open Sans" panose="020B0606030504020204" pitchFamily="34" charset="0"/>
                          <a:cs typeface="Open Sans" panose="020B0606030504020204" pitchFamily="34" charset="0"/>
                        </a:rPr>
                        <a:t>/</a:t>
                      </a:r>
                      <a:endParaRPr lang="en-GB" sz="1400" b="0" dirty="0">
                        <a:solidFill>
                          <a:srgbClr val="FFFFFF"/>
                        </a:solidFill>
                        <a:latin typeface="+mn-lt"/>
                        <a:ea typeface="Open Sans" panose="020B0606030504020204" pitchFamily="34" charset="0"/>
                        <a:cs typeface="Open Sans" panose="020B0606030504020204" pitchFamily="34" charset="0"/>
                      </a:endParaRPr>
                    </a:p>
                  </a:txBody>
                  <a:tcPr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9525" cap="flat" cmpd="sng" algn="ctr">
                      <a:noFill/>
                      <a:prstDash val="solid"/>
                      <a:round/>
                      <a:headEnd type="none" w="med" len="med"/>
                      <a:tailEnd type="none" w="med" len="med"/>
                    </a:lnB>
                    <a:noFill/>
                  </a:tcPr>
                </a:tc>
                <a:extLst>
                  <a:ext uri="{0D108BD9-81ED-4DB2-BD59-A6C34878D82A}">
                    <a16:rowId xmlns:a16="http://schemas.microsoft.com/office/drawing/2014/main" val="3357499225"/>
                  </a:ext>
                </a:extLst>
              </a:tr>
            </a:tbl>
          </a:graphicData>
        </a:graphic>
      </p:graphicFrame>
    </p:spTree>
    <p:extLst>
      <p:ext uri="{BB962C8B-B14F-4D97-AF65-F5344CB8AC3E}">
        <p14:creationId xmlns:p14="http://schemas.microsoft.com/office/powerpoint/2010/main" val="3762655869"/>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C784EBB2-0AFE-5958-5439-F1CD7ECB9DB7}"/>
              </a:ext>
            </a:extLst>
          </p:cNvPr>
          <p:cNvSpPr/>
          <p:nvPr userDrawn="1"/>
        </p:nvSpPr>
        <p:spPr>
          <a:xfrm>
            <a:off x="0" y="0"/>
            <a:ext cx="12192000" cy="5844540"/>
          </a:xfrm>
          <a:prstGeom prst="rect">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DE"/>
          </a:p>
        </p:txBody>
      </p:sp>
      <p:sp>
        <p:nvSpPr>
          <p:cNvPr id="2" name="Title 1">
            <a:extLst>
              <a:ext uri="{FF2B5EF4-FFF2-40B4-BE49-F238E27FC236}">
                <a16:creationId xmlns:a16="http://schemas.microsoft.com/office/drawing/2014/main" id="{DB1EC0C6-ED1C-9182-EAD1-5CEB8C9A7238}"/>
              </a:ext>
            </a:extLst>
          </p:cNvPr>
          <p:cNvSpPr>
            <a:spLocks noGrp="1"/>
          </p:cNvSpPr>
          <p:nvPr>
            <p:ph type="title"/>
          </p:nvPr>
        </p:nvSpPr>
        <p:spPr/>
        <p:txBody>
          <a:bodyPr/>
          <a:lstStyle/>
          <a:p>
            <a:r>
              <a:rPr lang="en-US"/>
              <a:t>Click to edit Master title style</a:t>
            </a:r>
            <a:endParaRPr lang="el-GR"/>
          </a:p>
        </p:txBody>
      </p:sp>
      <p:sp>
        <p:nvSpPr>
          <p:cNvPr id="3" name="Footer Placeholder 2">
            <a:extLst>
              <a:ext uri="{FF2B5EF4-FFF2-40B4-BE49-F238E27FC236}">
                <a16:creationId xmlns:a16="http://schemas.microsoft.com/office/drawing/2014/main" id="{B4E1C427-C654-872B-B9BD-D1BBF9268E4B}"/>
              </a:ext>
            </a:extLst>
          </p:cNvPr>
          <p:cNvSpPr>
            <a:spLocks noGrp="1"/>
          </p:cNvSpPr>
          <p:nvPr>
            <p:ph type="ftr" sz="quarter" idx="10"/>
          </p:nvPr>
        </p:nvSpPr>
        <p:spPr/>
        <p:txBody>
          <a:bodyPr/>
          <a:lstStyle/>
          <a:p>
            <a:endParaRPr lang="el-GR"/>
          </a:p>
        </p:txBody>
      </p:sp>
      <p:sp>
        <p:nvSpPr>
          <p:cNvPr id="4" name="Slide Number Placeholder 3">
            <a:extLst>
              <a:ext uri="{FF2B5EF4-FFF2-40B4-BE49-F238E27FC236}">
                <a16:creationId xmlns:a16="http://schemas.microsoft.com/office/drawing/2014/main" id="{0EA4323E-9273-2AF9-3D97-ADA92B08E583}"/>
              </a:ext>
            </a:extLst>
          </p:cNvPr>
          <p:cNvSpPr>
            <a:spLocks noGrp="1"/>
          </p:cNvSpPr>
          <p:nvPr>
            <p:ph type="sldNum" sz="quarter" idx="11"/>
          </p:nvPr>
        </p:nvSpPr>
        <p:spPr/>
        <p:txBody>
          <a:bodyPr/>
          <a:lstStyle/>
          <a:p>
            <a:fld id="{77E8CCCA-B601-4955-BB27-D5A6ACE27D7F}" type="slidenum">
              <a:rPr lang="el-GR" smtClean="0"/>
              <a:t>‹#›</a:t>
            </a:fld>
            <a:endParaRPr lang="el-GR"/>
          </a:p>
        </p:txBody>
      </p:sp>
    </p:spTree>
    <p:extLst>
      <p:ext uri="{BB962C8B-B14F-4D97-AF65-F5344CB8AC3E}">
        <p14:creationId xmlns:p14="http://schemas.microsoft.com/office/powerpoint/2010/main" val="2035602171"/>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412570-DC9A-71F4-AF25-D30E6A0EB9FE}"/>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endParaRPr lang="el-GR"/>
          </a:p>
        </p:txBody>
      </p:sp>
      <p:sp>
        <p:nvSpPr>
          <p:cNvPr id="3" name="Vertical Text Placeholder 2">
            <a:extLst>
              <a:ext uri="{FF2B5EF4-FFF2-40B4-BE49-F238E27FC236}">
                <a16:creationId xmlns:a16="http://schemas.microsoft.com/office/drawing/2014/main" id="{D74B7BA7-7C3A-862E-F571-98CAAF8FB100}"/>
              </a:ext>
            </a:extLst>
          </p:cNvPr>
          <p:cNvSpPr>
            <a:spLocks noGrp="1"/>
          </p:cNvSpPr>
          <p:nvPr>
            <p:ph type="body" orient="vert" idx="1"/>
          </p:nvPr>
        </p:nvSpPr>
        <p:spPr>
          <a:xfrm>
            <a:off x="838200" y="1825625"/>
            <a:ext cx="10515600" cy="4351338"/>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5" name="Footer Placeholder 4">
            <a:extLst>
              <a:ext uri="{FF2B5EF4-FFF2-40B4-BE49-F238E27FC236}">
                <a16:creationId xmlns:a16="http://schemas.microsoft.com/office/drawing/2014/main" id="{9CDAE5F0-52F3-1EDF-024D-1D98D2C789DC}"/>
              </a:ext>
            </a:extLst>
          </p:cNvPr>
          <p:cNvSpPr>
            <a:spLocks noGrp="1"/>
          </p:cNvSpPr>
          <p:nvPr>
            <p:ph type="ftr" sz="quarter" idx="11"/>
          </p:nvPr>
        </p:nvSpPr>
        <p:spPr>
          <a:xfrm>
            <a:off x="4038600" y="6356350"/>
            <a:ext cx="4114800" cy="365125"/>
          </a:xfrm>
          <a:prstGeom prst="rect">
            <a:avLst/>
          </a:prstGeom>
        </p:spPr>
        <p:txBody>
          <a:bodyPr/>
          <a:lstStyle/>
          <a:p>
            <a:endParaRPr lang="el-GR"/>
          </a:p>
        </p:txBody>
      </p:sp>
      <p:sp>
        <p:nvSpPr>
          <p:cNvPr id="6" name="Slide Number Placeholder 5">
            <a:extLst>
              <a:ext uri="{FF2B5EF4-FFF2-40B4-BE49-F238E27FC236}">
                <a16:creationId xmlns:a16="http://schemas.microsoft.com/office/drawing/2014/main" id="{E83DC34E-1A04-C1E1-E281-C927269A5B2E}"/>
              </a:ext>
            </a:extLst>
          </p:cNvPr>
          <p:cNvSpPr>
            <a:spLocks noGrp="1"/>
          </p:cNvSpPr>
          <p:nvPr>
            <p:ph type="sldNum" sz="quarter" idx="12"/>
          </p:nvPr>
        </p:nvSpPr>
        <p:spPr>
          <a:xfrm>
            <a:off x="8610600" y="6356350"/>
            <a:ext cx="2743200" cy="365125"/>
          </a:xfrm>
          <a:prstGeom prst="rect">
            <a:avLst/>
          </a:prstGeom>
        </p:spPr>
        <p:txBody>
          <a:bodyPr/>
          <a:lstStyle/>
          <a:p>
            <a:fld id="{77E8CCCA-B601-4955-BB27-D5A6ACE27D7F}" type="slidenum">
              <a:rPr lang="el-GR" smtClean="0"/>
              <a:t>‹#›</a:t>
            </a:fld>
            <a:endParaRPr lang="el-GR"/>
          </a:p>
        </p:txBody>
      </p:sp>
    </p:spTree>
    <p:extLst>
      <p:ext uri="{BB962C8B-B14F-4D97-AF65-F5344CB8AC3E}">
        <p14:creationId xmlns:p14="http://schemas.microsoft.com/office/powerpoint/2010/main" val="198663902"/>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D3BA51DC-56DB-2DBE-7F44-767F372863C9}"/>
              </a:ext>
            </a:extLst>
          </p:cNvPr>
          <p:cNvSpPr>
            <a:spLocks noGrp="1"/>
          </p:cNvSpPr>
          <p:nvPr>
            <p:ph type="title" orient="vert"/>
          </p:nvPr>
        </p:nvSpPr>
        <p:spPr>
          <a:xfrm>
            <a:off x="8724900" y="365125"/>
            <a:ext cx="2628900" cy="5811838"/>
          </a:xfrm>
          <a:prstGeom prst="rect">
            <a:avLst/>
          </a:prstGeom>
        </p:spPr>
        <p:txBody>
          <a:bodyPr vert="eaVert"/>
          <a:lstStyle/>
          <a:p>
            <a:r>
              <a:rPr lang="en-US"/>
              <a:t>Click to edit Master title style</a:t>
            </a:r>
            <a:endParaRPr lang="el-GR"/>
          </a:p>
        </p:txBody>
      </p:sp>
      <p:sp>
        <p:nvSpPr>
          <p:cNvPr id="3" name="Vertical Text Placeholder 2">
            <a:extLst>
              <a:ext uri="{FF2B5EF4-FFF2-40B4-BE49-F238E27FC236}">
                <a16:creationId xmlns:a16="http://schemas.microsoft.com/office/drawing/2014/main" id="{C107B24B-9F88-355B-2FF9-B19E99763064}"/>
              </a:ext>
            </a:extLst>
          </p:cNvPr>
          <p:cNvSpPr>
            <a:spLocks noGrp="1"/>
          </p:cNvSpPr>
          <p:nvPr>
            <p:ph type="body" orient="vert" idx="1"/>
          </p:nvPr>
        </p:nvSpPr>
        <p:spPr>
          <a:xfrm>
            <a:off x="838200" y="365125"/>
            <a:ext cx="7734300" cy="5811838"/>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5" name="Footer Placeholder 4">
            <a:extLst>
              <a:ext uri="{FF2B5EF4-FFF2-40B4-BE49-F238E27FC236}">
                <a16:creationId xmlns:a16="http://schemas.microsoft.com/office/drawing/2014/main" id="{8062EB0D-6DFD-9102-1551-F81ADF63978C}"/>
              </a:ext>
            </a:extLst>
          </p:cNvPr>
          <p:cNvSpPr>
            <a:spLocks noGrp="1"/>
          </p:cNvSpPr>
          <p:nvPr>
            <p:ph type="ftr" sz="quarter" idx="11"/>
          </p:nvPr>
        </p:nvSpPr>
        <p:spPr>
          <a:xfrm>
            <a:off x="4038600" y="6356350"/>
            <a:ext cx="4114800" cy="365125"/>
          </a:xfrm>
          <a:prstGeom prst="rect">
            <a:avLst/>
          </a:prstGeom>
        </p:spPr>
        <p:txBody>
          <a:bodyPr/>
          <a:lstStyle/>
          <a:p>
            <a:endParaRPr lang="el-GR"/>
          </a:p>
        </p:txBody>
      </p:sp>
      <p:sp>
        <p:nvSpPr>
          <p:cNvPr id="6" name="Slide Number Placeholder 5">
            <a:extLst>
              <a:ext uri="{FF2B5EF4-FFF2-40B4-BE49-F238E27FC236}">
                <a16:creationId xmlns:a16="http://schemas.microsoft.com/office/drawing/2014/main" id="{352E7972-E98B-7D67-3DD6-0CF6CB42AC09}"/>
              </a:ext>
            </a:extLst>
          </p:cNvPr>
          <p:cNvSpPr>
            <a:spLocks noGrp="1"/>
          </p:cNvSpPr>
          <p:nvPr>
            <p:ph type="sldNum" sz="quarter" idx="12"/>
          </p:nvPr>
        </p:nvSpPr>
        <p:spPr>
          <a:xfrm>
            <a:off x="8610600" y="6356350"/>
            <a:ext cx="2743200" cy="365125"/>
          </a:xfrm>
          <a:prstGeom prst="rect">
            <a:avLst/>
          </a:prstGeom>
        </p:spPr>
        <p:txBody>
          <a:bodyPr/>
          <a:lstStyle/>
          <a:p>
            <a:fld id="{77E8CCCA-B601-4955-BB27-D5A6ACE27D7F}" type="slidenum">
              <a:rPr lang="el-GR" smtClean="0"/>
              <a:t>‹#›</a:t>
            </a:fld>
            <a:endParaRPr lang="el-GR"/>
          </a:p>
        </p:txBody>
      </p:sp>
    </p:spTree>
    <p:extLst>
      <p:ext uri="{BB962C8B-B14F-4D97-AF65-F5344CB8AC3E}">
        <p14:creationId xmlns:p14="http://schemas.microsoft.com/office/powerpoint/2010/main" val="19497810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1E1E97BA-5B0B-3DE7-4292-B65DF401252E}"/>
              </a:ext>
            </a:extLst>
          </p:cNvPr>
          <p:cNvSpPr/>
          <p:nvPr userDrawn="1"/>
        </p:nvSpPr>
        <p:spPr>
          <a:xfrm>
            <a:off x="0" y="0"/>
            <a:ext cx="12192000" cy="5844540"/>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DE"/>
          </a:p>
        </p:txBody>
      </p:sp>
      <p:sp>
        <p:nvSpPr>
          <p:cNvPr id="2" name="Title 1">
            <a:extLst>
              <a:ext uri="{FF2B5EF4-FFF2-40B4-BE49-F238E27FC236}">
                <a16:creationId xmlns:a16="http://schemas.microsoft.com/office/drawing/2014/main" id="{DB1EC0C6-ED1C-9182-EAD1-5CEB8C9A7238}"/>
              </a:ext>
            </a:extLst>
          </p:cNvPr>
          <p:cNvSpPr>
            <a:spLocks noGrp="1"/>
          </p:cNvSpPr>
          <p:nvPr>
            <p:ph type="title"/>
          </p:nvPr>
        </p:nvSpPr>
        <p:spPr/>
        <p:txBody>
          <a:bodyPr/>
          <a:lstStyle/>
          <a:p>
            <a:r>
              <a:rPr lang="en-US"/>
              <a:t>Click to edit Master title style</a:t>
            </a:r>
            <a:endParaRPr lang="el-GR"/>
          </a:p>
        </p:txBody>
      </p:sp>
      <p:sp>
        <p:nvSpPr>
          <p:cNvPr id="3" name="Footer Placeholder 2">
            <a:extLst>
              <a:ext uri="{FF2B5EF4-FFF2-40B4-BE49-F238E27FC236}">
                <a16:creationId xmlns:a16="http://schemas.microsoft.com/office/drawing/2014/main" id="{B4E1C427-C654-872B-B9BD-D1BBF9268E4B}"/>
              </a:ext>
            </a:extLst>
          </p:cNvPr>
          <p:cNvSpPr>
            <a:spLocks noGrp="1"/>
          </p:cNvSpPr>
          <p:nvPr>
            <p:ph type="ftr" sz="quarter" idx="10"/>
          </p:nvPr>
        </p:nvSpPr>
        <p:spPr/>
        <p:txBody>
          <a:bodyPr/>
          <a:lstStyle/>
          <a:p>
            <a:endParaRPr lang="el-GR"/>
          </a:p>
        </p:txBody>
      </p:sp>
      <p:sp>
        <p:nvSpPr>
          <p:cNvPr id="4" name="Slide Number Placeholder 3">
            <a:extLst>
              <a:ext uri="{FF2B5EF4-FFF2-40B4-BE49-F238E27FC236}">
                <a16:creationId xmlns:a16="http://schemas.microsoft.com/office/drawing/2014/main" id="{0EA4323E-9273-2AF9-3D97-ADA92B08E583}"/>
              </a:ext>
            </a:extLst>
          </p:cNvPr>
          <p:cNvSpPr>
            <a:spLocks noGrp="1"/>
          </p:cNvSpPr>
          <p:nvPr>
            <p:ph type="sldNum" sz="quarter" idx="11"/>
          </p:nvPr>
        </p:nvSpPr>
        <p:spPr/>
        <p:txBody>
          <a:bodyPr/>
          <a:lstStyle/>
          <a:p>
            <a:fld id="{77E8CCCA-B601-4955-BB27-D5A6ACE27D7F}" type="slidenum">
              <a:rPr lang="el-GR" smtClean="0"/>
              <a:t>‹#›</a:t>
            </a:fld>
            <a:endParaRPr lang="el-GR"/>
          </a:p>
        </p:txBody>
      </p:sp>
    </p:spTree>
    <p:extLst>
      <p:ext uri="{BB962C8B-B14F-4D97-AF65-F5344CB8AC3E}">
        <p14:creationId xmlns:p14="http://schemas.microsoft.com/office/powerpoint/2010/main" val="37432216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C20C6117-44F6-7BFB-7678-5BC14635E790}"/>
              </a:ext>
            </a:extLst>
          </p:cNvPr>
          <p:cNvSpPr/>
          <p:nvPr userDrawn="1"/>
        </p:nvSpPr>
        <p:spPr>
          <a:xfrm>
            <a:off x="0" y="0"/>
            <a:ext cx="12192000" cy="5844540"/>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DE"/>
          </a:p>
        </p:txBody>
      </p:sp>
      <p:sp>
        <p:nvSpPr>
          <p:cNvPr id="2" name="Title 1">
            <a:extLst>
              <a:ext uri="{FF2B5EF4-FFF2-40B4-BE49-F238E27FC236}">
                <a16:creationId xmlns:a16="http://schemas.microsoft.com/office/drawing/2014/main" id="{DB1EC0C6-ED1C-9182-EAD1-5CEB8C9A7238}"/>
              </a:ext>
            </a:extLst>
          </p:cNvPr>
          <p:cNvSpPr>
            <a:spLocks noGrp="1"/>
          </p:cNvSpPr>
          <p:nvPr>
            <p:ph type="title"/>
          </p:nvPr>
        </p:nvSpPr>
        <p:spPr/>
        <p:txBody>
          <a:bodyPr/>
          <a:lstStyle/>
          <a:p>
            <a:r>
              <a:rPr lang="en-US"/>
              <a:t>Click to edit Master title style</a:t>
            </a:r>
            <a:endParaRPr lang="el-GR"/>
          </a:p>
        </p:txBody>
      </p:sp>
      <p:sp>
        <p:nvSpPr>
          <p:cNvPr id="3" name="Footer Placeholder 2">
            <a:extLst>
              <a:ext uri="{FF2B5EF4-FFF2-40B4-BE49-F238E27FC236}">
                <a16:creationId xmlns:a16="http://schemas.microsoft.com/office/drawing/2014/main" id="{B4E1C427-C654-872B-B9BD-D1BBF9268E4B}"/>
              </a:ext>
            </a:extLst>
          </p:cNvPr>
          <p:cNvSpPr>
            <a:spLocks noGrp="1"/>
          </p:cNvSpPr>
          <p:nvPr>
            <p:ph type="ftr" sz="quarter" idx="10"/>
          </p:nvPr>
        </p:nvSpPr>
        <p:spPr/>
        <p:txBody>
          <a:bodyPr/>
          <a:lstStyle/>
          <a:p>
            <a:endParaRPr lang="el-GR"/>
          </a:p>
        </p:txBody>
      </p:sp>
      <p:sp>
        <p:nvSpPr>
          <p:cNvPr id="4" name="Slide Number Placeholder 3">
            <a:extLst>
              <a:ext uri="{FF2B5EF4-FFF2-40B4-BE49-F238E27FC236}">
                <a16:creationId xmlns:a16="http://schemas.microsoft.com/office/drawing/2014/main" id="{0EA4323E-9273-2AF9-3D97-ADA92B08E583}"/>
              </a:ext>
            </a:extLst>
          </p:cNvPr>
          <p:cNvSpPr>
            <a:spLocks noGrp="1"/>
          </p:cNvSpPr>
          <p:nvPr>
            <p:ph type="sldNum" sz="quarter" idx="11"/>
          </p:nvPr>
        </p:nvSpPr>
        <p:spPr/>
        <p:txBody>
          <a:bodyPr/>
          <a:lstStyle/>
          <a:p>
            <a:fld id="{77E8CCCA-B601-4955-BB27-D5A6ACE27D7F}" type="slidenum">
              <a:rPr lang="el-GR" smtClean="0"/>
              <a:t>‹#›</a:t>
            </a:fld>
            <a:endParaRPr lang="el-GR"/>
          </a:p>
        </p:txBody>
      </p:sp>
    </p:spTree>
    <p:extLst>
      <p:ext uri="{BB962C8B-B14F-4D97-AF65-F5344CB8AC3E}">
        <p14:creationId xmlns:p14="http://schemas.microsoft.com/office/powerpoint/2010/main" val="52581796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3_Custom Layout">
    <p:bg>
      <p:bgRef idx="1001">
        <a:schemeClr val="bg2"/>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35463D-5CD6-02CE-352B-EA3E2C97FC8E}"/>
              </a:ext>
            </a:extLst>
          </p:cNvPr>
          <p:cNvSpPr>
            <a:spLocks noGrp="1"/>
          </p:cNvSpPr>
          <p:nvPr>
            <p:ph type="title"/>
          </p:nvPr>
        </p:nvSpPr>
        <p:spPr/>
        <p:txBody>
          <a:bodyPr/>
          <a:lstStyle>
            <a:lvl1pPr>
              <a:defRPr>
                <a:solidFill>
                  <a:schemeClr val="tx1"/>
                </a:solidFill>
              </a:defRPr>
            </a:lvl1pPr>
          </a:lstStyle>
          <a:p>
            <a:r>
              <a:rPr lang="en-US"/>
              <a:t>Click to edit Master title style</a:t>
            </a:r>
            <a:endParaRPr lang="el-GR" dirty="0"/>
          </a:p>
        </p:txBody>
      </p:sp>
      <p:sp>
        <p:nvSpPr>
          <p:cNvPr id="3" name="Footer Placeholder 2">
            <a:extLst>
              <a:ext uri="{FF2B5EF4-FFF2-40B4-BE49-F238E27FC236}">
                <a16:creationId xmlns:a16="http://schemas.microsoft.com/office/drawing/2014/main" id="{E260049D-56A7-FB70-A328-C3204A476B2D}"/>
              </a:ext>
            </a:extLst>
          </p:cNvPr>
          <p:cNvSpPr>
            <a:spLocks noGrp="1"/>
          </p:cNvSpPr>
          <p:nvPr>
            <p:ph type="ftr" sz="quarter" idx="10"/>
          </p:nvPr>
        </p:nvSpPr>
        <p:spPr/>
        <p:txBody>
          <a:bodyPr/>
          <a:lstStyle/>
          <a:p>
            <a:endParaRPr lang="el-GR" dirty="0"/>
          </a:p>
        </p:txBody>
      </p:sp>
      <p:sp>
        <p:nvSpPr>
          <p:cNvPr id="4" name="Slide Number Placeholder 3">
            <a:extLst>
              <a:ext uri="{FF2B5EF4-FFF2-40B4-BE49-F238E27FC236}">
                <a16:creationId xmlns:a16="http://schemas.microsoft.com/office/drawing/2014/main" id="{B3FE9AF4-43B5-1B24-C70F-D5EEBE27E442}"/>
              </a:ext>
            </a:extLst>
          </p:cNvPr>
          <p:cNvSpPr>
            <a:spLocks noGrp="1"/>
          </p:cNvSpPr>
          <p:nvPr>
            <p:ph type="sldNum" sz="quarter" idx="11"/>
          </p:nvPr>
        </p:nvSpPr>
        <p:spPr/>
        <p:txBody>
          <a:bodyPr/>
          <a:lstStyle/>
          <a:p>
            <a:fld id="{77E8CCCA-B601-4955-BB27-D5A6ACE27D7F}" type="slidenum">
              <a:rPr lang="el-GR" smtClean="0"/>
              <a:t>‹#›</a:t>
            </a:fld>
            <a:endParaRPr lang="el-GR" dirty="0"/>
          </a:p>
        </p:txBody>
      </p:sp>
      <p:pic>
        <p:nvPicPr>
          <p:cNvPr id="7" name="Picture 6" descr="A black and white logo">
            <a:extLst>
              <a:ext uri="{FF2B5EF4-FFF2-40B4-BE49-F238E27FC236}">
                <a16:creationId xmlns:a16="http://schemas.microsoft.com/office/drawing/2014/main" id="{E1DD5C9C-7F3E-2159-6558-8989C8C68836}"/>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68350" y="6265853"/>
            <a:ext cx="1390650" cy="497175"/>
          </a:xfrm>
          <a:prstGeom prst="rect">
            <a:avLst/>
          </a:prstGeom>
        </p:spPr>
      </p:pic>
      <p:cxnSp>
        <p:nvCxnSpPr>
          <p:cNvPr id="8" name="Straight Connector 7">
            <a:extLst>
              <a:ext uri="{FF2B5EF4-FFF2-40B4-BE49-F238E27FC236}">
                <a16:creationId xmlns:a16="http://schemas.microsoft.com/office/drawing/2014/main" id="{921ED56A-5A5F-A680-38BE-105D7163C76D}"/>
              </a:ext>
            </a:extLst>
          </p:cNvPr>
          <p:cNvCxnSpPr>
            <a:cxnSpLocks/>
          </p:cNvCxnSpPr>
          <p:nvPr userDrawn="1"/>
        </p:nvCxnSpPr>
        <p:spPr>
          <a:xfrm>
            <a:off x="838800" y="6065766"/>
            <a:ext cx="10515000" cy="0"/>
          </a:xfrm>
          <a:prstGeom prst="line">
            <a:avLst/>
          </a:prstGeom>
          <a:ln w="38100">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35092822"/>
      </p:ext>
    </p:extLst>
  </p:cSld>
  <p:clrMapOvr>
    <a:overrideClrMapping bg1="dk1" tx1="lt1" bg2="dk2" tx2="lt2" accent1="accent1" accent2="accent2" accent3="accent3" accent4="accent4" accent5="accent5" accent6="accent6" hlink="hlink" folHlink="folHlink"/>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5C4D6C-E585-7A5B-73AE-109F3F032FEE}"/>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endParaRPr lang="el-GR" dirty="0"/>
          </a:p>
        </p:txBody>
      </p:sp>
      <p:sp>
        <p:nvSpPr>
          <p:cNvPr id="3" name="Content Placeholder 2">
            <a:extLst>
              <a:ext uri="{FF2B5EF4-FFF2-40B4-BE49-F238E27FC236}">
                <a16:creationId xmlns:a16="http://schemas.microsoft.com/office/drawing/2014/main" id="{D7544348-BD44-9444-33B8-10496EDC8603}"/>
              </a:ext>
            </a:extLst>
          </p:cNvPr>
          <p:cNvSpPr>
            <a:spLocks noGrp="1"/>
          </p:cNvSpPr>
          <p:nvPr>
            <p:ph idx="1"/>
          </p:nvPr>
        </p:nvSpPr>
        <p:spPr>
          <a:xfrm>
            <a:off x="838200" y="1825625"/>
            <a:ext cx="10515600" cy="4117975"/>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dirty="0"/>
          </a:p>
        </p:txBody>
      </p:sp>
      <p:sp>
        <p:nvSpPr>
          <p:cNvPr id="5" name="Footer Placeholder 4">
            <a:extLst>
              <a:ext uri="{FF2B5EF4-FFF2-40B4-BE49-F238E27FC236}">
                <a16:creationId xmlns:a16="http://schemas.microsoft.com/office/drawing/2014/main" id="{6A0BC6A9-0571-7118-F4AB-E7D67F27F830}"/>
              </a:ext>
            </a:extLst>
          </p:cNvPr>
          <p:cNvSpPr>
            <a:spLocks noGrp="1"/>
          </p:cNvSpPr>
          <p:nvPr>
            <p:ph type="ftr" sz="quarter" idx="11"/>
          </p:nvPr>
        </p:nvSpPr>
        <p:spPr>
          <a:xfrm>
            <a:off x="4038600" y="6356350"/>
            <a:ext cx="4114800" cy="365125"/>
          </a:xfrm>
          <a:prstGeom prst="rect">
            <a:avLst/>
          </a:prstGeom>
        </p:spPr>
        <p:txBody>
          <a:bodyPr/>
          <a:lstStyle/>
          <a:p>
            <a:endParaRPr lang="el-GR"/>
          </a:p>
        </p:txBody>
      </p:sp>
      <p:sp>
        <p:nvSpPr>
          <p:cNvPr id="6" name="Slide Number Placeholder 5">
            <a:extLst>
              <a:ext uri="{FF2B5EF4-FFF2-40B4-BE49-F238E27FC236}">
                <a16:creationId xmlns:a16="http://schemas.microsoft.com/office/drawing/2014/main" id="{052B1D25-3664-846B-AA84-CFA3EAA76809}"/>
              </a:ext>
            </a:extLst>
          </p:cNvPr>
          <p:cNvSpPr>
            <a:spLocks noGrp="1"/>
          </p:cNvSpPr>
          <p:nvPr>
            <p:ph type="sldNum" sz="quarter" idx="12"/>
          </p:nvPr>
        </p:nvSpPr>
        <p:spPr>
          <a:xfrm>
            <a:off x="8610600" y="6356350"/>
            <a:ext cx="2743200" cy="365125"/>
          </a:xfrm>
          <a:prstGeom prst="rect">
            <a:avLst/>
          </a:prstGeom>
        </p:spPr>
        <p:txBody>
          <a:bodyPr/>
          <a:lstStyle/>
          <a:p>
            <a:fld id="{77E8CCCA-B601-4955-BB27-D5A6ACE27D7F}" type="slidenum">
              <a:rPr lang="el-GR" smtClean="0"/>
              <a:t>‹#›</a:t>
            </a:fld>
            <a:endParaRPr lang="el-GR"/>
          </a:p>
        </p:txBody>
      </p:sp>
      <p:pic>
        <p:nvPicPr>
          <p:cNvPr id="7" name="Picture 6" descr="A black background with blue hexagons">
            <a:extLst>
              <a:ext uri="{FF2B5EF4-FFF2-40B4-BE49-F238E27FC236}">
                <a16:creationId xmlns:a16="http://schemas.microsoft.com/office/drawing/2014/main" id="{4685D120-9677-9F4B-458E-24507A1A97E7}"/>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885543" y="4323806"/>
            <a:ext cx="8468257" cy="2534194"/>
          </a:xfrm>
          <a:prstGeom prst="rect">
            <a:avLst/>
          </a:prstGeom>
        </p:spPr>
      </p:pic>
    </p:spTree>
    <p:extLst>
      <p:ext uri="{BB962C8B-B14F-4D97-AF65-F5344CB8AC3E}">
        <p14:creationId xmlns:p14="http://schemas.microsoft.com/office/powerpoint/2010/main" val="138448240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5C4D6C-E585-7A5B-73AE-109F3F032FEE}"/>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endParaRPr lang="el-GR" dirty="0"/>
          </a:p>
        </p:txBody>
      </p:sp>
      <p:sp>
        <p:nvSpPr>
          <p:cNvPr id="3" name="Content Placeholder 2">
            <a:extLst>
              <a:ext uri="{FF2B5EF4-FFF2-40B4-BE49-F238E27FC236}">
                <a16:creationId xmlns:a16="http://schemas.microsoft.com/office/drawing/2014/main" id="{D7544348-BD44-9444-33B8-10496EDC8603}"/>
              </a:ext>
            </a:extLst>
          </p:cNvPr>
          <p:cNvSpPr>
            <a:spLocks noGrp="1"/>
          </p:cNvSpPr>
          <p:nvPr>
            <p:ph idx="1"/>
          </p:nvPr>
        </p:nvSpPr>
        <p:spPr>
          <a:xfrm>
            <a:off x="838200" y="1825625"/>
            <a:ext cx="10515600" cy="4117975"/>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dirty="0"/>
          </a:p>
        </p:txBody>
      </p:sp>
      <p:sp>
        <p:nvSpPr>
          <p:cNvPr id="5" name="Footer Placeholder 4">
            <a:extLst>
              <a:ext uri="{FF2B5EF4-FFF2-40B4-BE49-F238E27FC236}">
                <a16:creationId xmlns:a16="http://schemas.microsoft.com/office/drawing/2014/main" id="{6A0BC6A9-0571-7118-F4AB-E7D67F27F830}"/>
              </a:ext>
            </a:extLst>
          </p:cNvPr>
          <p:cNvSpPr>
            <a:spLocks noGrp="1"/>
          </p:cNvSpPr>
          <p:nvPr>
            <p:ph type="ftr" sz="quarter" idx="11"/>
          </p:nvPr>
        </p:nvSpPr>
        <p:spPr>
          <a:xfrm>
            <a:off x="4038600" y="6356350"/>
            <a:ext cx="4114800" cy="365125"/>
          </a:xfrm>
          <a:prstGeom prst="rect">
            <a:avLst/>
          </a:prstGeom>
        </p:spPr>
        <p:txBody>
          <a:bodyPr/>
          <a:lstStyle/>
          <a:p>
            <a:endParaRPr lang="el-GR"/>
          </a:p>
        </p:txBody>
      </p:sp>
      <p:sp>
        <p:nvSpPr>
          <p:cNvPr id="6" name="Slide Number Placeholder 5">
            <a:extLst>
              <a:ext uri="{FF2B5EF4-FFF2-40B4-BE49-F238E27FC236}">
                <a16:creationId xmlns:a16="http://schemas.microsoft.com/office/drawing/2014/main" id="{052B1D25-3664-846B-AA84-CFA3EAA76809}"/>
              </a:ext>
            </a:extLst>
          </p:cNvPr>
          <p:cNvSpPr>
            <a:spLocks noGrp="1"/>
          </p:cNvSpPr>
          <p:nvPr>
            <p:ph type="sldNum" sz="quarter" idx="12"/>
          </p:nvPr>
        </p:nvSpPr>
        <p:spPr>
          <a:xfrm>
            <a:off x="8610600" y="6356350"/>
            <a:ext cx="2743200" cy="365125"/>
          </a:xfrm>
          <a:prstGeom prst="rect">
            <a:avLst/>
          </a:prstGeom>
        </p:spPr>
        <p:txBody>
          <a:bodyPr/>
          <a:lstStyle/>
          <a:p>
            <a:fld id="{77E8CCCA-B601-4955-BB27-D5A6ACE27D7F}" type="slidenum">
              <a:rPr lang="el-GR" smtClean="0"/>
              <a:t>‹#›</a:t>
            </a:fld>
            <a:endParaRPr lang="el-GR"/>
          </a:p>
        </p:txBody>
      </p:sp>
    </p:spTree>
    <p:extLst>
      <p:ext uri="{BB962C8B-B14F-4D97-AF65-F5344CB8AC3E}">
        <p14:creationId xmlns:p14="http://schemas.microsoft.com/office/powerpoint/2010/main" val="402802958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slideLayout" Target="../slideLayouts/slideLayout4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32DFBEE-6A77-853D-C318-D0A8CF3094A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l-GR" dirty="0"/>
          </a:p>
        </p:txBody>
      </p:sp>
      <p:sp>
        <p:nvSpPr>
          <p:cNvPr id="3" name="Text Placeholder 2">
            <a:extLst>
              <a:ext uri="{FF2B5EF4-FFF2-40B4-BE49-F238E27FC236}">
                <a16:creationId xmlns:a16="http://schemas.microsoft.com/office/drawing/2014/main" id="{09ED9A7E-FB07-EE8D-A079-E1CBA1C27226}"/>
              </a:ext>
            </a:extLst>
          </p:cNvPr>
          <p:cNvSpPr>
            <a:spLocks noGrp="1"/>
          </p:cNvSpPr>
          <p:nvPr>
            <p:ph type="body" idx="1"/>
          </p:nvPr>
        </p:nvSpPr>
        <p:spPr>
          <a:xfrm>
            <a:off x="838200" y="1825625"/>
            <a:ext cx="10515600" cy="4067175"/>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dirty="0"/>
          </a:p>
        </p:txBody>
      </p:sp>
      <p:sp>
        <p:nvSpPr>
          <p:cNvPr id="5" name="Footer Placeholder 4">
            <a:extLst>
              <a:ext uri="{FF2B5EF4-FFF2-40B4-BE49-F238E27FC236}">
                <a16:creationId xmlns:a16="http://schemas.microsoft.com/office/drawing/2014/main" id="{FB848B87-B81D-A949-9B48-4DBFF1E0DD2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l-GR"/>
          </a:p>
        </p:txBody>
      </p:sp>
      <p:sp>
        <p:nvSpPr>
          <p:cNvPr id="6" name="Slide Number Placeholder 5">
            <a:extLst>
              <a:ext uri="{FF2B5EF4-FFF2-40B4-BE49-F238E27FC236}">
                <a16:creationId xmlns:a16="http://schemas.microsoft.com/office/drawing/2014/main" id="{73D283C6-85B4-D9DB-9F2D-D105FCF04E3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77E8CCCA-B601-4955-BB27-D5A6ACE27D7F}" type="slidenum">
              <a:rPr lang="el-GR" smtClean="0"/>
              <a:t>‹#›</a:t>
            </a:fld>
            <a:endParaRPr lang="el-GR"/>
          </a:p>
        </p:txBody>
      </p:sp>
      <p:cxnSp>
        <p:nvCxnSpPr>
          <p:cNvPr id="27" name="Straight Connector 26">
            <a:extLst>
              <a:ext uri="{FF2B5EF4-FFF2-40B4-BE49-F238E27FC236}">
                <a16:creationId xmlns:a16="http://schemas.microsoft.com/office/drawing/2014/main" id="{DAEEFB84-F7AC-D408-93E3-CF198A3A859E}"/>
              </a:ext>
            </a:extLst>
          </p:cNvPr>
          <p:cNvCxnSpPr>
            <a:cxnSpLocks/>
          </p:cNvCxnSpPr>
          <p:nvPr userDrawn="1"/>
        </p:nvCxnSpPr>
        <p:spPr>
          <a:xfrm>
            <a:off x="838800" y="6065766"/>
            <a:ext cx="10515000" cy="0"/>
          </a:xfrm>
          <a:prstGeom prst="line">
            <a:avLst/>
          </a:prstGeom>
          <a:ln w="38100">
            <a:solidFill>
              <a:schemeClr val="bg2"/>
            </a:solidFill>
          </a:ln>
        </p:spPr>
        <p:style>
          <a:lnRef idx="1">
            <a:schemeClr val="accent1"/>
          </a:lnRef>
          <a:fillRef idx="0">
            <a:schemeClr val="accent1"/>
          </a:fillRef>
          <a:effectRef idx="0">
            <a:schemeClr val="accent1"/>
          </a:effectRef>
          <a:fontRef idx="minor">
            <a:schemeClr val="tx1"/>
          </a:fontRef>
        </p:style>
      </p:cxnSp>
      <p:pic>
        <p:nvPicPr>
          <p:cNvPr id="34" name="Picture 33" descr="A blue and yellow text on a black background">
            <a:extLst>
              <a:ext uri="{FF2B5EF4-FFF2-40B4-BE49-F238E27FC236}">
                <a16:creationId xmlns:a16="http://schemas.microsoft.com/office/drawing/2014/main" id="{051AEC4A-21C8-0D90-876C-B1D9826DD100}"/>
              </a:ext>
            </a:extLst>
          </p:cNvPr>
          <p:cNvPicPr>
            <a:picLocks noChangeAspect="1"/>
          </p:cNvPicPr>
          <p:nvPr userDrawn="1"/>
        </p:nvPicPr>
        <p:blipFill>
          <a:blip r:embed="rId43">
            <a:extLst>
              <a:ext uri="{28A0092B-C50C-407E-A947-70E740481C1C}">
                <a14:useLocalDpi xmlns:a14="http://schemas.microsoft.com/office/drawing/2010/main" val="0"/>
              </a:ext>
            </a:extLst>
          </a:blip>
          <a:stretch>
            <a:fillRect/>
          </a:stretch>
        </p:blipFill>
        <p:spPr>
          <a:xfrm>
            <a:off x="838200" y="6284713"/>
            <a:ext cx="1280160" cy="436761"/>
          </a:xfrm>
          <a:prstGeom prst="rect">
            <a:avLst/>
          </a:prstGeom>
        </p:spPr>
      </p:pic>
      <p:sp>
        <p:nvSpPr>
          <p:cNvPr id="7" name="TextBox 6">
            <a:extLst>
              <a:ext uri="{FF2B5EF4-FFF2-40B4-BE49-F238E27FC236}">
                <a16:creationId xmlns:a16="http://schemas.microsoft.com/office/drawing/2014/main" id="{830229FC-FD7D-2FEC-6C76-2B278CF0CFE2}"/>
              </a:ext>
            </a:extLst>
          </p:cNvPr>
          <p:cNvSpPr txBox="1"/>
          <p:nvPr>
            <p:extLst>
              <p:ext uri="{1162E1C5-73C7-4A58-AE30-91384D911F3F}">
                <p184:classification xmlns:p184="http://schemas.microsoft.com/office/powerpoint/2018/4/main" val="hdr"/>
              </p:ext>
            </p:extLst>
          </p:nvPr>
        </p:nvSpPr>
        <p:spPr>
          <a:xfrm>
            <a:off x="63500" y="63500"/>
            <a:ext cx="1125538" cy="182880"/>
          </a:xfrm>
          <a:prstGeom prst="rect">
            <a:avLst/>
          </a:prstGeom>
        </p:spPr>
        <p:txBody>
          <a:bodyPr horzOverflow="overflow" lIns="0" tIns="0" rIns="0" bIns="0">
            <a:spAutoFit/>
          </a:bodyPr>
          <a:lstStyle/>
          <a:p>
            <a:pPr algn="l"/>
            <a:r>
              <a:rPr lang="en-GB" sz="1200">
                <a:solidFill>
                  <a:srgbClr val="000000">
                    <a:alpha val="50000"/>
                  </a:srgbClr>
                </a:solidFill>
                <a:latin typeface="Aptos" panose="020B0004020202020204" pitchFamily="34" charset="0"/>
              </a:rPr>
              <a:t>EBA Regular Use</a:t>
            </a:r>
          </a:p>
        </p:txBody>
      </p:sp>
    </p:spTree>
    <p:extLst>
      <p:ext uri="{BB962C8B-B14F-4D97-AF65-F5344CB8AC3E}">
        <p14:creationId xmlns:p14="http://schemas.microsoft.com/office/powerpoint/2010/main" val="19178040"/>
      </p:ext>
    </p:extLst>
  </p:cSld>
  <p:clrMap bg1="lt1" tx1="dk1" bg2="lt2" tx2="dk2" accent1="accent1" accent2="accent2" accent3="accent3" accent4="accent4" accent5="accent5" accent6="accent6" hlink="hlink" folHlink="folHlink"/>
  <p:sldLayoutIdLst>
    <p:sldLayoutId id="2147483672" r:id="rId1"/>
    <p:sldLayoutId id="2147483673" r:id="rId2"/>
    <p:sldLayoutId id="2147483674" r:id="rId3"/>
    <p:sldLayoutId id="2147483685" r:id="rId4"/>
    <p:sldLayoutId id="2147483686" r:id="rId5"/>
    <p:sldLayoutId id="2147483687" r:id="rId6"/>
    <p:sldLayoutId id="2147483675" r:id="rId7"/>
    <p:sldLayoutId id="2147483676" r:id="rId8"/>
    <p:sldLayoutId id="2147483662" r:id="rId9"/>
    <p:sldLayoutId id="2147483678" r:id="rId10"/>
    <p:sldLayoutId id="2147483664" r:id="rId11"/>
    <p:sldLayoutId id="2147483684" r:id="rId12"/>
    <p:sldLayoutId id="2147483679" r:id="rId13"/>
    <p:sldLayoutId id="2147483677" r:id="rId14"/>
    <p:sldLayoutId id="2147483682" r:id="rId15"/>
    <p:sldLayoutId id="2147483680" r:id="rId16"/>
    <p:sldLayoutId id="2147483681" r:id="rId17"/>
    <p:sldLayoutId id="2147483683" r:id="rId18"/>
    <p:sldLayoutId id="2147483669" r:id="rId19"/>
    <p:sldLayoutId id="2147483665" r:id="rId20"/>
    <p:sldLayoutId id="2147483661" r:id="rId21"/>
    <p:sldLayoutId id="2147483688" r:id="rId22"/>
    <p:sldLayoutId id="2147483701" r:id="rId23"/>
    <p:sldLayoutId id="2147483702" r:id="rId24"/>
    <p:sldLayoutId id="2147483663" r:id="rId25"/>
    <p:sldLayoutId id="2147483693" r:id="rId26"/>
    <p:sldLayoutId id="2147483689" r:id="rId27"/>
    <p:sldLayoutId id="2147483690" r:id="rId28"/>
    <p:sldLayoutId id="2147483691" r:id="rId29"/>
    <p:sldLayoutId id="2147483692" r:id="rId30"/>
    <p:sldLayoutId id="2147483694" r:id="rId31"/>
    <p:sldLayoutId id="2147483695" r:id="rId32"/>
    <p:sldLayoutId id="2147483696" r:id="rId33"/>
    <p:sldLayoutId id="2147483697" r:id="rId34"/>
    <p:sldLayoutId id="2147483698" r:id="rId35"/>
    <p:sldLayoutId id="2147483699" r:id="rId36"/>
    <p:sldLayoutId id="2147483700" r:id="rId37"/>
    <p:sldLayoutId id="2147483703" r:id="rId38"/>
    <p:sldLayoutId id="2147483704" r:id="rId39"/>
    <p:sldLayoutId id="2147483670" r:id="rId40"/>
    <p:sldLayoutId id="2147483671" r:id="rId41"/>
  </p:sldLayoutIdLst>
  <p:txStyles>
    <p:titleStyle>
      <a:lvl1pPr algn="l" defTabSz="914400" rtl="0" eaLnBrk="1" latinLnBrk="0" hangingPunct="1">
        <a:lnSpc>
          <a:spcPct val="90000"/>
        </a:lnSpc>
        <a:spcBef>
          <a:spcPct val="0"/>
        </a:spcBef>
        <a:buNone/>
        <a:defRPr sz="4400" kern="1200">
          <a:solidFill>
            <a:schemeClr val="tx2"/>
          </a:solidFill>
          <a:latin typeface="+mj-lt"/>
          <a:ea typeface="+mj-ea"/>
          <a:cs typeface="+mj-cs"/>
        </a:defRPr>
      </a:lvl1pPr>
    </p:titleStyle>
    <p:bodyStyle>
      <a:lvl1pPr marL="0" indent="0" algn="l" defTabSz="914400" rtl="0" eaLnBrk="1" latinLnBrk="0" hangingPunct="1">
        <a:lnSpc>
          <a:spcPct val="90000"/>
        </a:lnSpc>
        <a:spcBef>
          <a:spcPts val="1000"/>
        </a:spcBef>
        <a:buClr>
          <a:schemeClr val="bg2"/>
        </a:buClr>
        <a:buFont typeface="Wingdings" panose="05000000000000000000" pitchFamily="2" charset="2"/>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Clr>
          <a:schemeClr val="bg2"/>
        </a:buClr>
        <a:buFont typeface="Wingdings" panose="05000000000000000000" pitchFamily="2" charset="2"/>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Clr>
          <a:schemeClr val="bg2"/>
        </a:buClr>
        <a:buFont typeface="Wingdings" panose="05000000000000000000" pitchFamily="2" charset="2"/>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Clr>
          <a:schemeClr val="bg2"/>
        </a:buClr>
        <a:buFont typeface="Wingdings" panose="05000000000000000000" pitchFamily="2" charset="2"/>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Clr>
          <a:schemeClr val="bg2"/>
        </a:buClr>
        <a:buFont typeface="Wingdings" panose="05000000000000000000" pitchFamily="2" charset="2"/>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44.svg"/><Relationship Id="rId3" Type="http://schemas.openxmlformats.org/officeDocument/2006/relationships/image" Target="../media/image51.png"/><Relationship Id="rId7" Type="http://schemas.openxmlformats.org/officeDocument/2006/relationships/image" Target="../media/image43.png"/><Relationship Id="rId12" Type="http://schemas.openxmlformats.org/officeDocument/2006/relationships/image" Target="../media/image56.svg"/><Relationship Id="rId2" Type="http://schemas.openxmlformats.org/officeDocument/2006/relationships/notesSlide" Target="../notesSlides/notesSlide10.xml"/><Relationship Id="rId1" Type="http://schemas.openxmlformats.org/officeDocument/2006/relationships/slideLayout" Target="../slideLayouts/slideLayout8.xml"/><Relationship Id="rId6" Type="http://schemas.openxmlformats.org/officeDocument/2006/relationships/image" Target="../media/image54.svg"/><Relationship Id="rId11" Type="http://schemas.openxmlformats.org/officeDocument/2006/relationships/image" Target="../media/image55.png"/><Relationship Id="rId5" Type="http://schemas.openxmlformats.org/officeDocument/2006/relationships/image" Target="../media/image53.png"/><Relationship Id="rId10" Type="http://schemas.openxmlformats.org/officeDocument/2006/relationships/image" Target="../media/image48.svg"/><Relationship Id="rId4" Type="http://schemas.openxmlformats.org/officeDocument/2006/relationships/image" Target="../media/image52.svg"/><Relationship Id="rId9" Type="http://schemas.openxmlformats.org/officeDocument/2006/relationships/image" Target="../media/image47.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13.xml"/><Relationship Id="rId1" Type="http://schemas.openxmlformats.org/officeDocument/2006/relationships/slideLayout" Target="../slideLayouts/slideLayout9.xml"/><Relationship Id="rId6" Type="http://schemas.openxmlformats.org/officeDocument/2006/relationships/image" Target="../media/image48.svg"/><Relationship Id="rId5" Type="http://schemas.openxmlformats.org/officeDocument/2006/relationships/image" Target="../media/image47.png"/><Relationship Id="rId4" Type="http://schemas.openxmlformats.org/officeDocument/2006/relationships/image" Target="../media/image58.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8" Type="http://schemas.openxmlformats.org/officeDocument/2006/relationships/image" Target="../media/image63.png"/><Relationship Id="rId13" Type="http://schemas.openxmlformats.org/officeDocument/2006/relationships/image" Target="../media/image67.png"/><Relationship Id="rId3" Type="http://schemas.openxmlformats.org/officeDocument/2006/relationships/image" Target="../media/image59.jpeg"/><Relationship Id="rId7" Type="http://schemas.openxmlformats.org/officeDocument/2006/relationships/image" Target="../media/image62.png"/><Relationship Id="rId12" Type="http://schemas.openxmlformats.org/officeDocument/2006/relationships/image" Target="../media/image66.png"/><Relationship Id="rId2" Type="http://schemas.openxmlformats.org/officeDocument/2006/relationships/notesSlide" Target="../notesSlides/notesSlide15.xml"/><Relationship Id="rId1" Type="http://schemas.openxmlformats.org/officeDocument/2006/relationships/slideLayout" Target="../slideLayouts/slideLayout11.xml"/><Relationship Id="rId6" Type="http://schemas.openxmlformats.org/officeDocument/2006/relationships/image" Target="../media/image61.png"/><Relationship Id="rId11" Type="http://schemas.openxmlformats.org/officeDocument/2006/relationships/image" Target="../media/image65.png"/><Relationship Id="rId5" Type="http://schemas.openxmlformats.org/officeDocument/2006/relationships/image" Target="../media/image60.png"/><Relationship Id="rId10" Type="http://schemas.openxmlformats.org/officeDocument/2006/relationships/image" Target="../media/image58.png"/><Relationship Id="rId4" Type="http://schemas.openxmlformats.org/officeDocument/2006/relationships/image" Target="../media/image57.png"/><Relationship Id="rId9" Type="http://schemas.openxmlformats.org/officeDocument/2006/relationships/image" Target="../media/image64.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xml"/><Relationship Id="rId1" Type="http://schemas.openxmlformats.org/officeDocument/2006/relationships/slideLayout" Target="../slideLayouts/slideLayout9.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8" Type="http://schemas.openxmlformats.org/officeDocument/2006/relationships/image" Target="../media/image23.svg"/><Relationship Id="rId13" Type="http://schemas.openxmlformats.org/officeDocument/2006/relationships/image" Target="../media/image28.png"/><Relationship Id="rId18" Type="http://schemas.openxmlformats.org/officeDocument/2006/relationships/image" Target="../media/image33.svg"/><Relationship Id="rId3" Type="http://schemas.openxmlformats.org/officeDocument/2006/relationships/image" Target="../media/image18.png"/><Relationship Id="rId7" Type="http://schemas.openxmlformats.org/officeDocument/2006/relationships/image" Target="../media/image22.png"/><Relationship Id="rId12" Type="http://schemas.openxmlformats.org/officeDocument/2006/relationships/image" Target="../media/image27.svg"/><Relationship Id="rId17" Type="http://schemas.openxmlformats.org/officeDocument/2006/relationships/image" Target="../media/image32.png"/><Relationship Id="rId2" Type="http://schemas.openxmlformats.org/officeDocument/2006/relationships/notesSlide" Target="../notesSlides/notesSlide3.xml"/><Relationship Id="rId16" Type="http://schemas.openxmlformats.org/officeDocument/2006/relationships/image" Target="../media/image31.svg"/><Relationship Id="rId1" Type="http://schemas.openxmlformats.org/officeDocument/2006/relationships/slideLayout" Target="../slideLayouts/slideLayout9.xml"/><Relationship Id="rId6" Type="http://schemas.openxmlformats.org/officeDocument/2006/relationships/image" Target="../media/image21.svg"/><Relationship Id="rId11" Type="http://schemas.openxmlformats.org/officeDocument/2006/relationships/image" Target="../media/image26.png"/><Relationship Id="rId5" Type="http://schemas.openxmlformats.org/officeDocument/2006/relationships/image" Target="../media/image20.png"/><Relationship Id="rId15" Type="http://schemas.openxmlformats.org/officeDocument/2006/relationships/image" Target="../media/image30.png"/><Relationship Id="rId10" Type="http://schemas.openxmlformats.org/officeDocument/2006/relationships/image" Target="../media/image25.svg"/><Relationship Id="rId4" Type="http://schemas.openxmlformats.org/officeDocument/2006/relationships/image" Target="../media/image19.svg"/><Relationship Id="rId9" Type="http://schemas.openxmlformats.org/officeDocument/2006/relationships/image" Target="../media/image24.png"/><Relationship Id="rId14" Type="http://schemas.openxmlformats.org/officeDocument/2006/relationships/image" Target="../media/image29.svg"/></Relationships>
</file>

<file path=ppt/slides/_rels/slide4.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5.xml"/><Relationship Id="rId1" Type="http://schemas.openxmlformats.org/officeDocument/2006/relationships/slideLayout" Target="../slideLayouts/slideLayout9.xml"/><Relationship Id="rId6" Type="http://schemas.openxmlformats.org/officeDocument/2006/relationships/image" Target="../media/image38.svg"/><Relationship Id="rId5" Type="http://schemas.openxmlformats.org/officeDocument/2006/relationships/image" Target="../media/image37.png"/><Relationship Id="rId4" Type="http://schemas.openxmlformats.org/officeDocument/2006/relationships/image" Target="../media/image36.svg"/></Relationships>
</file>

<file path=ppt/slides/_rels/slide6.xml.rels><?xml version="1.0" encoding="UTF-8" standalone="yes"?>
<Relationships xmlns="http://schemas.openxmlformats.org/package/2006/relationships"><Relationship Id="rId8" Type="http://schemas.openxmlformats.org/officeDocument/2006/relationships/image" Target="../media/image44.svg"/><Relationship Id="rId13" Type="http://schemas.openxmlformats.org/officeDocument/2006/relationships/image" Target="../media/image49.png"/><Relationship Id="rId3" Type="http://schemas.openxmlformats.org/officeDocument/2006/relationships/image" Target="../media/image39.png"/><Relationship Id="rId7" Type="http://schemas.openxmlformats.org/officeDocument/2006/relationships/image" Target="../media/image43.png"/><Relationship Id="rId12" Type="http://schemas.openxmlformats.org/officeDocument/2006/relationships/image" Target="../media/image48.svg"/><Relationship Id="rId2" Type="http://schemas.openxmlformats.org/officeDocument/2006/relationships/notesSlide" Target="../notesSlides/notesSlide6.xml"/><Relationship Id="rId1" Type="http://schemas.openxmlformats.org/officeDocument/2006/relationships/slideLayout" Target="../slideLayouts/slideLayout11.xml"/><Relationship Id="rId6" Type="http://schemas.openxmlformats.org/officeDocument/2006/relationships/image" Target="../media/image42.svg"/><Relationship Id="rId11" Type="http://schemas.openxmlformats.org/officeDocument/2006/relationships/image" Target="../media/image47.png"/><Relationship Id="rId5" Type="http://schemas.openxmlformats.org/officeDocument/2006/relationships/image" Target="../media/image41.png"/><Relationship Id="rId10" Type="http://schemas.openxmlformats.org/officeDocument/2006/relationships/image" Target="../media/image46.svg"/><Relationship Id="rId4" Type="http://schemas.openxmlformats.org/officeDocument/2006/relationships/image" Target="../media/image40.svg"/><Relationship Id="rId9" Type="http://schemas.openxmlformats.org/officeDocument/2006/relationships/image" Target="../media/image45.png"/><Relationship Id="rId14" Type="http://schemas.openxmlformats.org/officeDocument/2006/relationships/image" Target="../media/image50.sv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3FBA9F90-D356-B203-EF40-4480ADED04C8}"/>
              </a:ext>
            </a:extLst>
          </p:cNvPr>
          <p:cNvSpPr txBox="1"/>
          <p:nvPr/>
        </p:nvSpPr>
        <p:spPr>
          <a:xfrm>
            <a:off x="1943100" y="2686735"/>
            <a:ext cx="8890000" cy="1631216"/>
          </a:xfrm>
          <a:prstGeom prst="rect">
            <a:avLst/>
          </a:prstGeom>
          <a:noFill/>
        </p:spPr>
        <p:txBody>
          <a:bodyPr wrap="square">
            <a:spAutoFit/>
          </a:bodyPr>
          <a:lstStyle/>
          <a:p>
            <a:r>
              <a:rPr lang="en-GB" sz="4000" b="1" dirty="0"/>
              <a:t>Building blocks of the Crypto-assets ecosystem</a:t>
            </a:r>
          </a:p>
          <a:p>
            <a:r>
              <a:rPr lang="en-GB" sz="2000" b="1" dirty="0"/>
              <a:t>Christian Moor, EBA , Paris, 12 November 2025</a:t>
            </a:r>
          </a:p>
        </p:txBody>
      </p:sp>
    </p:spTree>
    <p:extLst>
      <p:ext uri="{BB962C8B-B14F-4D97-AF65-F5344CB8AC3E}">
        <p14:creationId xmlns:p14="http://schemas.microsoft.com/office/powerpoint/2010/main" val="128669082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C94142-940B-66C8-BA06-21A9FCC96DDE}"/>
              </a:ext>
            </a:extLst>
          </p:cNvPr>
          <p:cNvSpPr>
            <a:spLocks noGrp="1"/>
          </p:cNvSpPr>
          <p:nvPr>
            <p:ph type="title"/>
          </p:nvPr>
        </p:nvSpPr>
        <p:spPr>
          <a:xfrm>
            <a:off x="838200" y="365125"/>
            <a:ext cx="10515600" cy="1325563"/>
          </a:xfrm>
        </p:spPr>
        <p:txBody>
          <a:bodyPr anchor="ctr">
            <a:normAutofit/>
          </a:bodyPr>
          <a:lstStyle/>
          <a:p>
            <a:r>
              <a:rPr lang="en-GB" dirty="0"/>
              <a:t>Smart Contracts</a:t>
            </a:r>
          </a:p>
        </p:txBody>
      </p:sp>
      <p:sp>
        <p:nvSpPr>
          <p:cNvPr id="4" name="Oval 3">
            <a:extLst>
              <a:ext uri="{FF2B5EF4-FFF2-40B4-BE49-F238E27FC236}">
                <a16:creationId xmlns:a16="http://schemas.microsoft.com/office/drawing/2014/main" id="{97BE21D2-62CD-7743-45A3-1FB47094E009}"/>
              </a:ext>
            </a:extLst>
          </p:cNvPr>
          <p:cNvSpPr/>
          <p:nvPr/>
        </p:nvSpPr>
        <p:spPr>
          <a:xfrm>
            <a:off x="7596175" y="129938"/>
            <a:ext cx="1419367" cy="928048"/>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Party A</a:t>
            </a:r>
          </a:p>
        </p:txBody>
      </p:sp>
      <p:sp>
        <p:nvSpPr>
          <p:cNvPr id="6" name="Oval 5">
            <a:extLst>
              <a:ext uri="{FF2B5EF4-FFF2-40B4-BE49-F238E27FC236}">
                <a16:creationId xmlns:a16="http://schemas.microsoft.com/office/drawing/2014/main" id="{3E3933FF-1B6F-6270-BBD7-9D50A574D224}"/>
              </a:ext>
            </a:extLst>
          </p:cNvPr>
          <p:cNvSpPr/>
          <p:nvPr/>
        </p:nvSpPr>
        <p:spPr>
          <a:xfrm>
            <a:off x="10180720" y="124629"/>
            <a:ext cx="1419367" cy="928048"/>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Party B</a:t>
            </a:r>
          </a:p>
        </p:txBody>
      </p:sp>
      <p:pic>
        <p:nvPicPr>
          <p:cNvPr id="8" name="Graphic 7" descr="Contract with solid fill">
            <a:extLst>
              <a:ext uri="{FF2B5EF4-FFF2-40B4-BE49-F238E27FC236}">
                <a16:creationId xmlns:a16="http://schemas.microsoft.com/office/drawing/2014/main" id="{34F3EB97-8CA3-AA33-942B-001C078945F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8975738" y="1404509"/>
            <a:ext cx="1204982" cy="1129352"/>
          </a:xfrm>
          <a:prstGeom prst="rect">
            <a:avLst/>
          </a:prstGeom>
        </p:spPr>
      </p:pic>
      <p:pic>
        <p:nvPicPr>
          <p:cNvPr id="10" name="Graphic 9" descr="Contract outline">
            <a:extLst>
              <a:ext uri="{FF2B5EF4-FFF2-40B4-BE49-F238E27FC236}">
                <a16:creationId xmlns:a16="http://schemas.microsoft.com/office/drawing/2014/main" id="{947B9973-AE9D-1038-AFD9-61CFD2BAEFD7}"/>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9517307" y="2752540"/>
            <a:ext cx="914400" cy="914400"/>
          </a:xfrm>
          <a:prstGeom prst="rect">
            <a:avLst/>
          </a:prstGeom>
        </p:spPr>
      </p:pic>
      <p:pic>
        <p:nvPicPr>
          <p:cNvPr id="11" name="Graphic 10" descr="Contract outline">
            <a:extLst>
              <a:ext uri="{FF2B5EF4-FFF2-40B4-BE49-F238E27FC236}">
                <a16:creationId xmlns:a16="http://schemas.microsoft.com/office/drawing/2014/main" id="{F154A1E4-6183-8FB7-7DF1-0666B46F30C7}"/>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9217056" y="2807061"/>
            <a:ext cx="914400" cy="914400"/>
          </a:xfrm>
          <a:prstGeom prst="rect">
            <a:avLst/>
          </a:prstGeom>
        </p:spPr>
      </p:pic>
      <p:pic>
        <p:nvPicPr>
          <p:cNvPr id="12" name="Graphic 11" descr="Contract outline">
            <a:extLst>
              <a:ext uri="{FF2B5EF4-FFF2-40B4-BE49-F238E27FC236}">
                <a16:creationId xmlns:a16="http://schemas.microsoft.com/office/drawing/2014/main" id="{2A77659B-C61D-9CE8-94ED-840D9ADF11A2}"/>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8909979" y="2867978"/>
            <a:ext cx="914400" cy="914400"/>
          </a:xfrm>
          <a:prstGeom prst="rect">
            <a:avLst/>
          </a:prstGeom>
        </p:spPr>
      </p:pic>
      <p:pic>
        <p:nvPicPr>
          <p:cNvPr id="13" name="Graphic 12" descr="Blockchain with solid fill">
            <a:extLst>
              <a:ext uri="{FF2B5EF4-FFF2-40B4-BE49-F238E27FC236}">
                <a16:creationId xmlns:a16="http://schemas.microsoft.com/office/drawing/2014/main" id="{5BA88F41-20E1-3987-CDA2-D8D0DC5D242E}"/>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8897263" y="4110179"/>
            <a:ext cx="1361931" cy="878787"/>
          </a:xfrm>
          <a:prstGeom prst="rect">
            <a:avLst/>
          </a:prstGeom>
        </p:spPr>
      </p:pic>
      <p:pic>
        <p:nvPicPr>
          <p:cNvPr id="14" name="Graphic 13" descr="Database with solid fill">
            <a:extLst>
              <a:ext uri="{FF2B5EF4-FFF2-40B4-BE49-F238E27FC236}">
                <a16:creationId xmlns:a16="http://schemas.microsoft.com/office/drawing/2014/main" id="{4357916B-FDA2-A46E-8A01-9483025D8DAE}"/>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8373247" y="5271003"/>
            <a:ext cx="914400" cy="1068854"/>
          </a:xfrm>
          <a:prstGeom prst="rect">
            <a:avLst/>
          </a:prstGeom>
        </p:spPr>
      </p:pic>
      <p:pic>
        <p:nvPicPr>
          <p:cNvPr id="15" name="Graphic 14" descr="Database with solid fill">
            <a:extLst>
              <a:ext uri="{FF2B5EF4-FFF2-40B4-BE49-F238E27FC236}">
                <a16:creationId xmlns:a16="http://schemas.microsoft.com/office/drawing/2014/main" id="{44E80F95-A1BF-696D-01A6-A0CE7A8B0BBB}"/>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8974315" y="5313612"/>
            <a:ext cx="914400" cy="1068854"/>
          </a:xfrm>
          <a:prstGeom prst="rect">
            <a:avLst/>
          </a:prstGeom>
        </p:spPr>
      </p:pic>
      <p:pic>
        <p:nvPicPr>
          <p:cNvPr id="16" name="Graphic 15" descr="Database with solid fill">
            <a:extLst>
              <a:ext uri="{FF2B5EF4-FFF2-40B4-BE49-F238E27FC236}">
                <a16:creationId xmlns:a16="http://schemas.microsoft.com/office/drawing/2014/main" id="{70C352C5-22E2-3BB5-7C82-E471E4A578BA}"/>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9578229" y="5271003"/>
            <a:ext cx="914400" cy="1068854"/>
          </a:xfrm>
          <a:prstGeom prst="rect">
            <a:avLst/>
          </a:prstGeom>
        </p:spPr>
      </p:pic>
      <p:cxnSp>
        <p:nvCxnSpPr>
          <p:cNvPr id="18" name="Straight Arrow Connector 17">
            <a:extLst>
              <a:ext uri="{FF2B5EF4-FFF2-40B4-BE49-F238E27FC236}">
                <a16:creationId xmlns:a16="http://schemas.microsoft.com/office/drawing/2014/main" id="{D5CCB8FE-1307-D978-4CC5-E640017BE6DD}"/>
              </a:ext>
            </a:extLst>
          </p:cNvPr>
          <p:cNvCxnSpPr>
            <a:cxnSpLocks/>
          </p:cNvCxnSpPr>
          <p:nvPr/>
        </p:nvCxnSpPr>
        <p:spPr>
          <a:xfrm>
            <a:off x="8034043" y="1752764"/>
            <a:ext cx="1085563" cy="0"/>
          </a:xfrm>
          <a:prstGeom prst="straightConnector1">
            <a:avLst/>
          </a:prstGeom>
          <a:ln w="38100">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22" name="Straight Arrow Connector 21">
            <a:extLst>
              <a:ext uri="{FF2B5EF4-FFF2-40B4-BE49-F238E27FC236}">
                <a16:creationId xmlns:a16="http://schemas.microsoft.com/office/drawing/2014/main" id="{41055255-4BC3-4824-060E-18409A40A781}"/>
              </a:ext>
            </a:extLst>
          </p:cNvPr>
          <p:cNvCxnSpPr>
            <a:cxnSpLocks/>
          </p:cNvCxnSpPr>
          <p:nvPr/>
        </p:nvCxnSpPr>
        <p:spPr>
          <a:xfrm flipH="1">
            <a:off x="9935060" y="1752764"/>
            <a:ext cx="1135609" cy="0"/>
          </a:xfrm>
          <a:prstGeom prst="straightConnector1">
            <a:avLst/>
          </a:prstGeom>
          <a:ln w="38100">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9141240F-701D-0F27-55A6-EB94BBFBDFEB}"/>
              </a:ext>
            </a:extLst>
          </p:cNvPr>
          <p:cNvCxnSpPr>
            <a:cxnSpLocks/>
          </p:cNvCxnSpPr>
          <p:nvPr/>
        </p:nvCxnSpPr>
        <p:spPr>
          <a:xfrm>
            <a:off x="9550933" y="2459296"/>
            <a:ext cx="0" cy="362163"/>
          </a:xfrm>
          <a:prstGeom prst="line">
            <a:avLst/>
          </a:prstGeom>
          <a:ln w="63500">
            <a:solidFill>
              <a:schemeClr val="accent2"/>
            </a:solidFill>
          </a:ln>
        </p:spPr>
        <p:style>
          <a:lnRef idx="1">
            <a:schemeClr val="accent2"/>
          </a:lnRef>
          <a:fillRef idx="0">
            <a:schemeClr val="accent2"/>
          </a:fillRef>
          <a:effectRef idx="0">
            <a:schemeClr val="accent2"/>
          </a:effectRef>
          <a:fontRef idx="minor">
            <a:schemeClr val="tx1"/>
          </a:fontRef>
        </p:style>
      </p:cxnSp>
      <p:sp>
        <p:nvSpPr>
          <p:cNvPr id="30" name="TextBox 29">
            <a:extLst>
              <a:ext uri="{FF2B5EF4-FFF2-40B4-BE49-F238E27FC236}">
                <a16:creationId xmlns:a16="http://schemas.microsoft.com/office/drawing/2014/main" id="{24EBFB57-A5B2-F2F8-EEE4-A30C00A66071}"/>
              </a:ext>
            </a:extLst>
          </p:cNvPr>
          <p:cNvSpPr txBox="1"/>
          <p:nvPr/>
        </p:nvSpPr>
        <p:spPr>
          <a:xfrm>
            <a:off x="8847362" y="1022643"/>
            <a:ext cx="1623393" cy="369332"/>
          </a:xfrm>
          <a:prstGeom prst="rect">
            <a:avLst/>
          </a:prstGeom>
          <a:noFill/>
        </p:spPr>
        <p:txBody>
          <a:bodyPr wrap="none" rtlCol="0">
            <a:spAutoFit/>
          </a:bodyPr>
          <a:lstStyle/>
          <a:p>
            <a:r>
              <a:rPr lang="en-GB" b="1" dirty="0"/>
              <a:t>Smart Contract</a:t>
            </a:r>
          </a:p>
        </p:txBody>
      </p:sp>
      <p:sp>
        <p:nvSpPr>
          <p:cNvPr id="31" name="TextBox 30">
            <a:extLst>
              <a:ext uri="{FF2B5EF4-FFF2-40B4-BE49-F238E27FC236}">
                <a16:creationId xmlns:a16="http://schemas.microsoft.com/office/drawing/2014/main" id="{0A7E1FD4-8ECE-D9D1-F150-2CE09AF1B30B}"/>
              </a:ext>
            </a:extLst>
          </p:cNvPr>
          <p:cNvSpPr txBox="1"/>
          <p:nvPr/>
        </p:nvSpPr>
        <p:spPr>
          <a:xfrm>
            <a:off x="9927386" y="2421468"/>
            <a:ext cx="1937005" cy="369332"/>
          </a:xfrm>
          <a:prstGeom prst="rect">
            <a:avLst/>
          </a:prstGeom>
          <a:noFill/>
        </p:spPr>
        <p:txBody>
          <a:bodyPr wrap="none" rtlCol="0">
            <a:spAutoFit/>
          </a:bodyPr>
          <a:lstStyle/>
          <a:p>
            <a:r>
              <a:rPr lang="en-GB" b="1" dirty="0"/>
              <a:t>Create transaction</a:t>
            </a:r>
          </a:p>
        </p:txBody>
      </p:sp>
      <p:sp>
        <p:nvSpPr>
          <p:cNvPr id="8192" name="TextBox 8191">
            <a:extLst>
              <a:ext uri="{FF2B5EF4-FFF2-40B4-BE49-F238E27FC236}">
                <a16:creationId xmlns:a16="http://schemas.microsoft.com/office/drawing/2014/main" id="{98503187-0209-9EA8-273A-3706E3E306C6}"/>
              </a:ext>
            </a:extLst>
          </p:cNvPr>
          <p:cNvSpPr txBox="1"/>
          <p:nvPr/>
        </p:nvSpPr>
        <p:spPr>
          <a:xfrm>
            <a:off x="9927386" y="3838317"/>
            <a:ext cx="1968809" cy="369332"/>
          </a:xfrm>
          <a:prstGeom prst="rect">
            <a:avLst/>
          </a:prstGeom>
          <a:noFill/>
        </p:spPr>
        <p:txBody>
          <a:bodyPr wrap="none" rtlCol="0">
            <a:spAutoFit/>
          </a:bodyPr>
          <a:lstStyle/>
          <a:p>
            <a:r>
              <a:rPr lang="en-GB" b="1" dirty="0"/>
              <a:t>Included in a block</a:t>
            </a:r>
          </a:p>
        </p:txBody>
      </p:sp>
      <p:sp>
        <p:nvSpPr>
          <p:cNvPr id="8193" name="TextBox 8192">
            <a:extLst>
              <a:ext uri="{FF2B5EF4-FFF2-40B4-BE49-F238E27FC236}">
                <a16:creationId xmlns:a16="http://schemas.microsoft.com/office/drawing/2014/main" id="{AF7B67FA-2D41-E503-A840-D3D5C9562EDF}"/>
              </a:ext>
            </a:extLst>
          </p:cNvPr>
          <p:cNvSpPr txBox="1"/>
          <p:nvPr/>
        </p:nvSpPr>
        <p:spPr>
          <a:xfrm>
            <a:off x="10513599" y="5310185"/>
            <a:ext cx="1489247" cy="923330"/>
          </a:xfrm>
          <a:prstGeom prst="rect">
            <a:avLst/>
          </a:prstGeom>
          <a:noFill/>
        </p:spPr>
        <p:txBody>
          <a:bodyPr wrap="square" rtlCol="0">
            <a:spAutoFit/>
          </a:bodyPr>
          <a:lstStyle/>
          <a:p>
            <a:r>
              <a:rPr lang="en-GB" b="1" dirty="0"/>
              <a:t>Added to blockchain</a:t>
            </a:r>
          </a:p>
          <a:p>
            <a:r>
              <a:rPr lang="en-GB" b="1" dirty="0"/>
              <a:t> / Ledger</a:t>
            </a:r>
          </a:p>
        </p:txBody>
      </p:sp>
      <p:pic>
        <p:nvPicPr>
          <p:cNvPr id="8196" name="Graphic 8195" descr="Checkbox Checked with solid fill">
            <a:extLst>
              <a:ext uri="{FF2B5EF4-FFF2-40B4-BE49-F238E27FC236}">
                <a16:creationId xmlns:a16="http://schemas.microsoft.com/office/drawing/2014/main" id="{6D7B9701-9EC9-4686-3058-CD37FD9C233A}"/>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7848659" y="974284"/>
            <a:ext cx="914400" cy="914400"/>
          </a:xfrm>
          <a:prstGeom prst="rect">
            <a:avLst/>
          </a:prstGeom>
        </p:spPr>
      </p:pic>
      <p:pic>
        <p:nvPicPr>
          <p:cNvPr id="8197" name="Graphic 8196" descr="Checkbox Checked with solid fill">
            <a:extLst>
              <a:ext uri="{FF2B5EF4-FFF2-40B4-BE49-F238E27FC236}">
                <a16:creationId xmlns:a16="http://schemas.microsoft.com/office/drawing/2014/main" id="{49786898-C14A-6707-D8B7-990A0F66323A}"/>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10346482" y="933312"/>
            <a:ext cx="914400" cy="914400"/>
          </a:xfrm>
          <a:prstGeom prst="rect">
            <a:avLst/>
          </a:prstGeom>
        </p:spPr>
      </p:pic>
      <p:sp>
        <p:nvSpPr>
          <p:cNvPr id="8198" name="Content Placeholder 4">
            <a:extLst>
              <a:ext uri="{FF2B5EF4-FFF2-40B4-BE49-F238E27FC236}">
                <a16:creationId xmlns:a16="http://schemas.microsoft.com/office/drawing/2014/main" id="{F91D6D43-2599-A242-34A5-4A1FFB37DC2F}"/>
              </a:ext>
            </a:extLst>
          </p:cNvPr>
          <p:cNvSpPr txBox="1">
            <a:spLocks/>
          </p:cNvSpPr>
          <p:nvPr>
            <p:extLst>
              <p:ext uri="{E7BDC344-281C-4309-B0C6-D0EE65EED2A8}">
                <p202:designPr xmlns:p202="http://schemas.microsoft.com/office/powerpoint/2020/02/main">
                  <p202:designTagLst>
                    <p202:designTag name="ARCH:1:CLS" val="InformationBlock"/>
                    <p202:designTag name="ARCH:1:VSVAR" val="TitledTextBox"/>
                  </p202:designTagLst>
                </p202:designPr>
              </p:ext>
            </p:extLst>
          </p:nvPr>
        </p:nvSpPr>
        <p:spPr>
          <a:xfrm>
            <a:off x="183492" y="1057986"/>
            <a:ext cx="7785667" cy="2992909"/>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Clr>
                <a:schemeClr val="bg2"/>
              </a:buClr>
              <a:buFont typeface="Wingdings" panose="05000000000000000000" pitchFamily="2" charset="2"/>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Clr>
                <a:schemeClr val="bg2"/>
              </a:buClr>
              <a:buFont typeface="Wingdings" panose="05000000000000000000" pitchFamily="2" charset="2"/>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Clr>
                <a:schemeClr val="bg2"/>
              </a:buClr>
              <a:buFont typeface="Wingdings" panose="05000000000000000000" pitchFamily="2" charset="2"/>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Clr>
                <a:schemeClr val="bg2"/>
              </a:buClr>
              <a:buFont typeface="Wingdings" panose="05000000000000000000" pitchFamily="2" charset="2"/>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Clr>
                <a:schemeClr val="bg2"/>
              </a:buClr>
              <a:buFont typeface="Wingdings" panose="05000000000000000000" pitchFamily="2" charset="2"/>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ts val="2500"/>
              </a:spcBef>
            </a:pPr>
            <a:endParaRPr lang="en-GB" sz="2400" b="1" dirty="0"/>
          </a:p>
          <a:p>
            <a:pPr lvl="1">
              <a:defRPr sz="1400"/>
            </a:pPr>
            <a:r>
              <a:rPr lang="en-US" sz="2000" dirty="0"/>
              <a:t>Smart contracts are </a:t>
            </a:r>
            <a:r>
              <a:rPr lang="en-US" sz="2000" b="1" dirty="0"/>
              <a:t>self-executing blockchain programs </a:t>
            </a:r>
            <a:r>
              <a:rPr lang="en-US" sz="2000" dirty="0"/>
              <a:t>that enforce agreements automatically when conditions are met.</a:t>
            </a:r>
          </a:p>
          <a:p>
            <a:pPr lvl="1">
              <a:defRPr sz="1400"/>
            </a:pPr>
            <a:r>
              <a:rPr lang="en-US" sz="2000" dirty="0"/>
              <a:t>Smart contracts offer immutability, transparency, </a:t>
            </a:r>
            <a:r>
              <a:rPr lang="en-US" sz="2000" dirty="0" err="1"/>
              <a:t>trustlessness</a:t>
            </a:r>
            <a:r>
              <a:rPr lang="en-US" sz="2000" dirty="0"/>
              <a:t>, security, and autonomous operation without intermediaries.</a:t>
            </a:r>
          </a:p>
          <a:p>
            <a:pPr lvl="1">
              <a:defRPr sz="1400"/>
            </a:pPr>
            <a:r>
              <a:rPr lang="en-US" sz="2000" dirty="0"/>
              <a:t>Developers write smart contracts in languages like Solidity; users trigger contract functions via blockchain transactions </a:t>
            </a:r>
          </a:p>
          <a:p>
            <a:pPr marL="457200" lvl="1" indent="0">
              <a:buNone/>
              <a:defRPr sz="1400"/>
            </a:pPr>
            <a:endParaRPr lang="en-US" sz="1867" b="1" dirty="0"/>
          </a:p>
        </p:txBody>
      </p:sp>
      <p:sp>
        <p:nvSpPr>
          <p:cNvPr id="8199" name="Content Placeholder 4">
            <a:extLst>
              <a:ext uri="{FF2B5EF4-FFF2-40B4-BE49-F238E27FC236}">
                <a16:creationId xmlns:a16="http://schemas.microsoft.com/office/drawing/2014/main" id="{82DE6EF3-E1A4-B5A6-FFC2-7DA73C7DB932}"/>
              </a:ext>
            </a:extLst>
          </p:cNvPr>
          <p:cNvSpPr txBox="1">
            <a:spLocks/>
          </p:cNvSpPr>
          <p:nvPr>
            <p:extLst>
              <p:ext uri="{E7BDC344-281C-4309-B0C6-D0EE65EED2A8}">
                <p202:designPr xmlns:p202="http://schemas.microsoft.com/office/powerpoint/2020/02/main">
                  <p202:designTagLst>
                    <p202:designTag name="ARCH:1:CLS" val="InformationBlock"/>
                    <p202:designTag name="ARCH:1:VSVAR" val="TitledTextBox"/>
                  </p202:designTagLst>
                </p202:designPr>
              </p:ext>
            </p:extLst>
          </p:nvPr>
        </p:nvSpPr>
        <p:spPr>
          <a:xfrm>
            <a:off x="189154" y="3401704"/>
            <a:ext cx="7536147" cy="2992909"/>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Clr>
                <a:schemeClr val="bg2"/>
              </a:buClr>
              <a:buFont typeface="Wingdings" panose="05000000000000000000" pitchFamily="2" charset="2"/>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Clr>
                <a:schemeClr val="bg2"/>
              </a:buClr>
              <a:buFont typeface="Wingdings" panose="05000000000000000000" pitchFamily="2" charset="2"/>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Clr>
                <a:schemeClr val="bg2"/>
              </a:buClr>
              <a:buFont typeface="Wingdings" panose="05000000000000000000" pitchFamily="2" charset="2"/>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Clr>
                <a:schemeClr val="bg2"/>
              </a:buClr>
              <a:buFont typeface="Wingdings" panose="05000000000000000000" pitchFamily="2" charset="2"/>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Clr>
                <a:schemeClr val="bg2"/>
              </a:buClr>
              <a:buFont typeface="Wingdings" panose="05000000000000000000" pitchFamily="2" charset="2"/>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ts val="2500"/>
              </a:spcBef>
            </a:pPr>
            <a:r>
              <a:rPr lang="en-GB" sz="2000" b="1" dirty="0">
                <a:latin typeface="Calibri(body)"/>
                <a:cs typeface="Arial" panose="020B0604020202020204" pitchFamily="34" charset="0"/>
              </a:rPr>
              <a:t>Real World applications</a:t>
            </a:r>
          </a:p>
          <a:p>
            <a:pPr lvl="1">
              <a:defRPr sz="1400"/>
            </a:pPr>
            <a:r>
              <a:rPr lang="en-US" sz="2000" dirty="0">
                <a:latin typeface="Calibri(body)"/>
              </a:rPr>
              <a:t>Finance &amp; Banking:</a:t>
            </a:r>
            <a:r>
              <a:rPr lang="en-GB" sz="2000" dirty="0">
                <a:latin typeface="Calibri(body)"/>
              </a:rPr>
              <a:t>Decentralized Finance (DeFi), Cross-border payments, Automated compliance</a:t>
            </a:r>
            <a:endParaRPr lang="en-US" sz="2000" dirty="0">
              <a:latin typeface="Calibri(body)"/>
            </a:endParaRPr>
          </a:p>
          <a:p>
            <a:pPr lvl="1">
              <a:defRPr sz="1400"/>
            </a:pPr>
            <a:r>
              <a:rPr lang="en-GB" sz="2000" dirty="0">
                <a:latin typeface="Calibri(body)"/>
              </a:rPr>
              <a:t>Real Estate: Property transfers, Rental agreements</a:t>
            </a:r>
            <a:endParaRPr lang="en-US" sz="2000" dirty="0">
              <a:latin typeface="Calibri(body)"/>
            </a:endParaRPr>
          </a:p>
          <a:p>
            <a:pPr lvl="1">
              <a:defRPr sz="1400"/>
            </a:pPr>
            <a:r>
              <a:rPr lang="en-GB" sz="2000" dirty="0">
                <a:latin typeface="Calibri(body)"/>
              </a:rPr>
              <a:t>Supply Chain &amp; Logistics: Shipment tracking</a:t>
            </a:r>
          </a:p>
          <a:p>
            <a:pPr lvl="1">
              <a:defRPr sz="1400"/>
            </a:pPr>
            <a:r>
              <a:rPr lang="en-GB" sz="2000" dirty="0">
                <a:latin typeface="Calibri(body)"/>
              </a:rPr>
              <a:t>Healthcare: Data sharing</a:t>
            </a:r>
          </a:p>
          <a:p>
            <a:pPr lvl="1">
              <a:defRPr sz="1400"/>
            </a:pPr>
            <a:r>
              <a:rPr lang="en-GB" sz="2000" dirty="0">
                <a:latin typeface="Calibri(body)"/>
              </a:rPr>
              <a:t>Gaming &amp; NFTs: Ownership verification</a:t>
            </a:r>
          </a:p>
          <a:p>
            <a:pPr lvl="1">
              <a:defRPr sz="1400"/>
            </a:pPr>
            <a:r>
              <a:rPr lang="en-GB" sz="2000" dirty="0">
                <a:latin typeface="Calibri(body)"/>
              </a:rPr>
              <a:t>Governance: Voting system</a:t>
            </a:r>
          </a:p>
          <a:p>
            <a:pPr lvl="1">
              <a:defRPr sz="1400"/>
            </a:pPr>
            <a:endParaRPr lang="en-US" sz="1867" b="1" dirty="0"/>
          </a:p>
        </p:txBody>
      </p:sp>
      <p:cxnSp>
        <p:nvCxnSpPr>
          <p:cNvPr id="5" name="Straight Connector 4">
            <a:extLst>
              <a:ext uri="{FF2B5EF4-FFF2-40B4-BE49-F238E27FC236}">
                <a16:creationId xmlns:a16="http://schemas.microsoft.com/office/drawing/2014/main" id="{C16AF868-9E1A-E702-A5CB-95FA4A631558}"/>
              </a:ext>
            </a:extLst>
          </p:cNvPr>
          <p:cNvCxnSpPr>
            <a:cxnSpLocks/>
          </p:cNvCxnSpPr>
          <p:nvPr/>
        </p:nvCxnSpPr>
        <p:spPr>
          <a:xfrm>
            <a:off x="9578229" y="3721461"/>
            <a:ext cx="0" cy="362163"/>
          </a:xfrm>
          <a:prstGeom prst="line">
            <a:avLst/>
          </a:prstGeom>
          <a:ln w="63500">
            <a:solidFill>
              <a:schemeClr val="accent2"/>
            </a:solidFill>
          </a:ln>
        </p:spPr>
        <p:style>
          <a:lnRef idx="1">
            <a:schemeClr val="accent2"/>
          </a:lnRef>
          <a:fillRef idx="0">
            <a:schemeClr val="accent2"/>
          </a:fillRef>
          <a:effectRef idx="0">
            <a:schemeClr val="accent2"/>
          </a:effectRef>
          <a:fontRef idx="minor">
            <a:schemeClr val="tx1"/>
          </a:fontRef>
        </p:style>
      </p:cxnSp>
      <p:cxnSp>
        <p:nvCxnSpPr>
          <p:cNvPr id="7" name="Straight Connector 6">
            <a:extLst>
              <a:ext uri="{FF2B5EF4-FFF2-40B4-BE49-F238E27FC236}">
                <a16:creationId xmlns:a16="http://schemas.microsoft.com/office/drawing/2014/main" id="{44A6A27D-44F4-C8C1-ECF8-03C2F4B50E08}"/>
              </a:ext>
            </a:extLst>
          </p:cNvPr>
          <p:cNvCxnSpPr>
            <a:cxnSpLocks/>
          </p:cNvCxnSpPr>
          <p:nvPr/>
        </p:nvCxnSpPr>
        <p:spPr>
          <a:xfrm>
            <a:off x="9550933" y="4948022"/>
            <a:ext cx="0" cy="362163"/>
          </a:xfrm>
          <a:prstGeom prst="line">
            <a:avLst/>
          </a:prstGeom>
          <a:ln w="63500">
            <a:solidFill>
              <a:schemeClr val="accent2"/>
            </a:solidFill>
          </a:ln>
        </p:spPr>
        <p:style>
          <a:lnRef idx="1">
            <a:schemeClr val="accent2"/>
          </a:lnRef>
          <a:fillRef idx="0">
            <a:schemeClr val="accent2"/>
          </a:fillRef>
          <a:effectRef idx="0">
            <a:schemeClr val="accent2"/>
          </a:effectRef>
          <a:fontRef idx="minor">
            <a:schemeClr val="tx1"/>
          </a:fontRef>
        </p:style>
      </p:cxnSp>
    </p:spTree>
    <p:extLst>
      <p:ext uri="{BB962C8B-B14F-4D97-AF65-F5344CB8AC3E}">
        <p14:creationId xmlns:p14="http://schemas.microsoft.com/office/powerpoint/2010/main" val="3565446902"/>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50"/>
                                  </p:stCondLst>
                                  <p:iterate>
                                    <p:tmPct val="10000"/>
                                  </p:iterate>
                                  <p:childTnLst>
                                    <p:set>
                                      <p:cBhvr>
                                        <p:cTn id="6" dur="1" fill="hold">
                                          <p:stCondLst>
                                            <p:cond delay="0"/>
                                          </p:stCondLst>
                                        </p:cTn>
                                        <p:tgtEl>
                                          <p:spTgt spid="8198"/>
                                        </p:tgtEl>
                                        <p:attrNameLst>
                                          <p:attrName>style.visibility</p:attrName>
                                        </p:attrNameLst>
                                      </p:cBhvr>
                                      <p:to>
                                        <p:strVal val="visible"/>
                                      </p:to>
                                    </p:set>
                                    <p:animEffect transition="in" filter="fade">
                                      <p:cBhvr>
                                        <p:cTn id="7" dur="250"/>
                                        <p:tgtEl>
                                          <p:spTgt spid="8198"/>
                                        </p:tgtEl>
                                      </p:cBhvr>
                                    </p:animEffect>
                                    <p:anim calcmode="lin" valueType="num">
                                      <p:cBhvr>
                                        <p:cTn id="8" dur="250" fill="hold"/>
                                        <p:tgtEl>
                                          <p:spTgt spid="8198"/>
                                        </p:tgtEl>
                                        <p:attrNameLst>
                                          <p:attrName>ppt_x</p:attrName>
                                        </p:attrNameLst>
                                      </p:cBhvr>
                                      <p:tavLst>
                                        <p:tav tm="0">
                                          <p:val>
                                            <p:strVal val="#ppt_x"/>
                                          </p:val>
                                        </p:tav>
                                        <p:tav tm="100000">
                                          <p:val>
                                            <p:strVal val="#ppt_x"/>
                                          </p:val>
                                        </p:tav>
                                      </p:tavLst>
                                    </p:anim>
                                    <p:anim calcmode="lin" valueType="num">
                                      <p:cBhvr>
                                        <p:cTn id="9" dur="250" fill="hold"/>
                                        <p:tgtEl>
                                          <p:spTgt spid="8198"/>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250"/>
                                  </p:stCondLst>
                                  <p:iterate>
                                    <p:tmPct val="10000"/>
                                  </p:iterate>
                                  <p:childTnLst>
                                    <p:set>
                                      <p:cBhvr>
                                        <p:cTn id="11" dur="1" fill="hold">
                                          <p:stCondLst>
                                            <p:cond delay="0"/>
                                          </p:stCondLst>
                                        </p:cTn>
                                        <p:tgtEl>
                                          <p:spTgt spid="8199"/>
                                        </p:tgtEl>
                                        <p:attrNameLst>
                                          <p:attrName>style.visibility</p:attrName>
                                        </p:attrNameLst>
                                      </p:cBhvr>
                                      <p:to>
                                        <p:strVal val="visible"/>
                                      </p:to>
                                    </p:set>
                                    <p:animEffect transition="in" filter="fade">
                                      <p:cBhvr>
                                        <p:cTn id="12" dur="250"/>
                                        <p:tgtEl>
                                          <p:spTgt spid="8199"/>
                                        </p:tgtEl>
                                      </p:cBhvr>
                                    </p:animEffect>
                                    <p:anim calcmode="lin" valueType="num">
                                      <p:cBhvr>
                                        <p:cTn id="13" dur="250" fill="hold"/>
                                        <p:tgtEl>
                                          <p:spTgt spid="8199"/>
                                        </p:tgtEl>
                                        <p:attrNameLst>
                                          <p:attrName>ppt_x</p:attrName>
                                        </p:attrNameLst>
                                      </p:cBhvr>
                                      <p:tavLst>
                                        <p:tav tm="0">
                                          <p:val>
                                            <p:strVal val="#ppt_x"/>
                                          </p:val>
                                        </p:tav>
                                        <p:tav tm="100000">
                                          <p:val>
                                            <p:strVal val="#ppt_x"/>
                                          </p:val>
                                        </p:tav>
                                      </p:tavLst>
                                    </p:anim>
                                    <p:anim calcmode="lin" valueType="num">
                                      <p:cBhvr>
                                        <p:cTn id="14" dur="250" fill="hold"/>
                                        <p:tgtEl>
                                          <p:spTgt spid="819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8" grpId="0"/>
      <p:bldP spid="819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8A4CC8-A24E-69AD-4D30-5E45455CDA0D}"/>
              </a:ext>
            </a:extLst>
          </p:cNvPr>
          <p:cNvSpPr>
            <a:spLocks noGrp="1"/>
          </p:cNvSpPr>
          <p:nvPr>
            <p:ph type="title"/>
          </p:nvPr>
        </p:nvSpPr>
        <p:spPr>
          <a:xfrm>
            <a:off x="838200" y="365125"/>
            <a:ext cx="10515600" cy="1325563"/>
          </a:xfrm>
        </p:spPr>
        <p:txBody>
          <a:bodyPr anchor="ctr">
            <a:normAutofit/>
          </a:bodyPr>
          <a:lstStyle/>
          <a:p>
            <a:r>
              <a:rPr lang="en-GB" dirty="0" err="1"/>
              <a:t>DApps</a:t>
            </a:r>
            <a:endParaRPr lang="en-GB" dirty="0"/>
          </a:p>
        </p:txBody>
      </p:sp>
      <p:sp>
        <p:nvSpPr>
          <p:cNvPr id="3" name="Rectangle: Rounded Corners 2">
            <a:extLst>
              <a:ext uri="{FF2B5EF4-FFF2-40B4-BE49-F238E27FC236}">
                <a16:creationId xmlns:a16="http://schemas.microsoft.com/office/drawing/2014/main" id="{52FF9A83-69DC-4A53-B3F4-86E8FFC60BE4}"/>
              </a:ext>
            </a:extLst>
          </p:cNvPr>
          <p:cNvSpPr/>
          <p:nvPr/>
        </p:nvSpPr>
        <p:spPr>
          <a:xfrm>
            <a:off x="8584442" y="365125"/>
            <a:ext cx="2429301" cy="1009934"/>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2000" b="1" dirty="0" err="1"/>
              <a:t>DApp</a:t>
            </a:r>
            <a:endParaRPr lang="en-GB" sz="2000" b="1" dirty="0"/>
          </a:p>
        </p:txBody>
      </p:sp>
      <p:cxnSp>
        <p:nvCxnSpPr>
          <p:cNvPr id="7" name="Straight Arrow Connector 6">
            <a:extLst>
              <a:ext uri="{FF2B5EF4-FFF2-40B4-BE49-F238E27FC236}">
                <a16:creationId xmlns:a16="http://schemas.microsoft.com/office/drawing/2014/main" id="{43A8134D-8A2F-82B4-7217-733DA2956224}"/>
              </a:ext>
            </a:extLst>
          </p:cNvPr>
          <p:cNvCxnSpPr/>
          <p:nvPr/>
        </p:nvCxnSpPr>
        <p:spPr>
          <a:xfrm flipH="1">
            <a:off x="9038229" y="1458675"/>
            <a:ext cx="586854" cy="859809"/>
          </a:xfrm>
          <a:prstGeom prst="straightConnector1">
            <a:avLst/>
          </a:prstGeom>
          <a:ln w="38100">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9" name="Straight Arrow Connector 8">
            <a:extLst>
              <a:ext uri="{FF2B5EF4-FFF2-40B4-BE49-F238E27FC236}">
                <a16:creationId xmlns:a16="http://schemas.microsoft.com/office/drawing/2014/main" id="{18E3BD6E-80A9-93C2-5A7D-3AABD49E17B7}"/>
              </a:ext>
            </a:extLst>
          </p:cNvPr>
          <p:cNvCxnSpPr/>
          <p:nvPr/>
        </p:nvCxnSpPr>
        <p:spPr>
          <a:xfrm>
            <a:off x="10104691" y="1458674"/>
            <a:ext cx="614149" cy="859809"/>
          </a:xfrm>
          <a:prstGeom prst="straightConnector1">
            <a:avLst/>
          </a:prstGeom>
          <a:ln w="38100">
            <a:solidFill>
              <a:schemeClr val="tx2"/>
            </a:solidFill>
            <a:tailEnd type="triangle"/>
          </a:ln>
        </p:spPr>
        <p:style>
          <a:lnRef idx="1">
            <a:schemeClr val="accent1"/>
          </a:lnRef>
          <a:fillRef idx="0">
            <a:schemeClr val="accent1"/>
          </a:fillRef>
          <a:effectRef idx="0">
            <a:schemeClr val="accent1"/>
          </a:effectRef>
          <a:fontRef idx="minor">
            <a:schemeClr val="tx1"/>
          </a:fontRef>
        </p:style>
      </p:cxnSp>
      <p:sp>
        <p:nvSpPr>
          <p:cNvPr id="10" name="Rectangle: Rounded Corners 9">
            <a:extLst>
              <a:ext uri="{FF2B5EF4-FFF2-40B4-BE49-F238E27FC236}">
                <a16:creationId xmlns:a16="http://schemas.microsoft.com/office/drawing/2014/main" id="{2BAF2A68-9992-DFA8-D920-8FCC27DF35A9}"/>
              </a:ext>
            </a:extLst>
          </p:cNvPr>
          <p:cNvSpPr/>
          <p:nvPr/>
        </p:nvSpPr>
        <p:spPr>
          <a:xfrm>
            <a:off x="8300514" y="2349660"/>
            <a:ext cx="1487606" cy="859809"/>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b="1" dirty="0"/>
              <a:t>Backend</a:t>
            </a:r>
          </a:p>
        </p:txBody>
      </p:sp>
      <p:sp>
        <p:nvSpPr>
          <p:cNvPr id="11" name="Rectangle: Rounded Corners 10">
            <a:extLst>
              <a:ext uri="{FF2B5EF4-FFF2-40B4-BE49-F238E27FC236}">
                <a16:creationId xmlns:a16="http://schemas.microsoft.com/office/drawing/2014/main" id="{AD0947DB-E7C9-3331-9640-C0F70D329AA9}"/>
              </a:ext>
            </a:extLst>
          </p:cNvPr>
          <p:cNvSpPr/>
          <p:nvPr/>
        </p:nvSpPr>
        <p:spPr>
          <a:xfrm>
            <a:off x="10020331" y="2349659"/>
            <a:ext cx="1487606" cy="859809"/>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b="1" dirty="0"/>
              <a:t>Fronted</a:t>
            </a:r>
          </a:p>
        </p:txBody>
      </p:sp>
      <p:cxnSp>
        <p:nvCxnSpPr>
          <p:cNvPr id="13" name="Straight Arrow Connector 12">
            <a:extLst>
              <a:ext uri="{FF2B5EF4-FFF2-40B4-BE49-F238E27FC236}">
                <a16:creationId xmlns:a16="http://schemas.microsoft.com/office/drawing/2014/main" id="{470CA1E4-E8FD-6FC2-1A49-352EAA62CFBF}"/>
              </a:ext>
            </a:extLst>
          </p:cNvPr>
          <p:cNvCxnSpPr>
            <a:cxnSpLocks/>
          </p:cNvCxnSpPr>
          <p:nvPr/>
        </p:nvCxnSpPr>
        <p:spPr>
          <a:xfrm>
            <a:off x="9006785" y="3349987"/>
            <a:ext cx="20472" cy="597090"/>
          </a:xfrm>
          <a:prstGeom prst="straightConnector1">
            <a:avLst/>
          </a:prstGeom>
          <a:ln w="38100">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5B1B18B8-7755-E3FF-C78C-0225DA0A4BC8}"/>
              </a:ext>
            </a:extLst>
          </p:cNvPr>
          <p:cNvCxnSpPr/>
          <p:nvPr/>
        </p:nvCxnSpPr>
        <p:spPr>
          <a:xfrm>
            <a:off x="10837722" y="3349987"/>
            <a:ext cx="20472" cy="597090"/>
          </a:xfrm>
          <a:prstGeom prst="straightConnector1">
            <a:avLst/>
          </a:prstGeom>
          <a:ln w="38100">
            <a:solidFill>
              <a:schemeClr val="tx2"/>
            </a:solidFill>
            <a:tailEnd type="triangle"/>
          </a:ln>
        </p:spPr>
        <p:style>
          <a:lnRef idx="1">
            <a:schemeClr val="accent1"/>
          </a:lnRef>
          <a:fillRef idx="0">
            <a:schemeClr val="accent1"/>
          </a:fillRef>
          <a:effectRef idx="0">
            <a:schemeClr val="accent1"/>
          </a:effectRef>
          <a:fontRef idx="minor">
            <a:schemeClr val="tx1"/>
          </a:fontRef>
        </p:style>
      </p:cxnSp>
      <p:sp>
        <p:nvSpPr>
          <p:cNvPr id="15" name="Rectangle: Rounded Corners 14">
            <a:extLst>
              <a:ext uri="{FF2B5EF4-FFF2-40B4-BE49-F238E27FC236}">
                <a16:creationId xmlns:a16="http://schemas.microsoft.com/office/drawing/2014/main" id="{BB9EDDCF-5F61-9CB1-BC28-1D225D88FDFD}"/>
              </a:ext>
            </a:extLst>
          </p:cNvPr>
          <p:cNvSpPr/>
          <p:nvPr/>
        </p:nvSpPr>
        <p:spPr>
          <a:xfrm>
            <a:off x="7714575" y="4099129"/>
            <a:ext cx="2095331" cy="661917"/>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b="1" dirty="0"/>
              <a:t>Smart Contract</a:t>
            </a:r>
          </a:p>
        </p:txBody>
      </p:sp>
      <p:sp>
        <p:nvSpPr>
          <p:cNvPr id="16" name="Rectangle: Rounded Corners 15">
            <a:extLst>
              <a:ext uri="{FF2B5EF4-FFF2-40B4-BE49-F238E27FC236}">
                <a16:creationId xmlns:a16="http://schemas.microsoft.com/office/drawing/2014/main" id="{D58C6BA3-E950-0A18-385B-072B1E7EC5A2}"/>
              </a:ext>
            </a:extLst>
          </p:cNvPr>
          <p:cNvSpPr/>
          <p:nvPr/>
        </p:nvSpPr>
        <p:spPr>
          <a:xfrm>
            <a:off x="9891939" y="4090051"/>
            <a:ext cx="2095331" cy="661917"/>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b="1" dirty="0"/>
              <a:t>User Interface</a:t>
            </a:r>
          </a:p>
        </p:txBody>
      </p:sp>
      <p:cxnSp>
        <p:nvCxnSpPr>
          <p:cNvPr id="18" name="Straight Connector 17">
            <a:extLst>
              <a:ext uri="{FF2B5EF4-FFF2-40B4-BE49-F238E27FC236}">
                <a16:creationId xmlns:a16="http://schemas.microsoft.com/office/drawing/2014/main" id="{3780A509-8A22-45C5-5225-887D99DA327C}"/>
              </a:ext>
            </a:extLst>
          </p:cNvPr>
          <p:cNvCxnSpPr>
            <a:cxnSpLocks/>
          </p:cNvCxnSpPr>
          <p:nvPr/>
        </p:nvCxnSpPr>
        <p:spPr>
          <a:xfrm>
            <a:off x="10898059" y="4761046"/>
            <a:ext cx="601" cy="516826"/>
          </a:xfrm>
          <a:prstGeom prst="line">
            <a:avLst/>
          </a:prstGeom>
          <a:ln w="38100">
            <a:solidFill>
              <a:schemeClr val="tx2"/>
            </a:solidFill>
            <a:prstDash val="sysDash"/>
          </a:ln>
        </p:spPr>
        <p:style>
          <a:lnRef idx="1">
            <a:schemeClr val="accent1"/>
          </a:lnRef>
          <a:fillRef idx="0">
            <a:schemeClr val="accent1"/>
          </a:fillRef>
          <a:effectRef idx="0">
            <a:schemeClr val="accent1"/>
          </a:effectRef>
          <a:fontRef idx="minor">
            <a:schemeClr val="tx1"/>
          </a:fontRef>
        </p:style>
      </p:cxnSp>
      <p:sp>
        <p:nvSpPr>
          <p:cNvPr id="19" name="Rectangle: Rounded Corners 18">
            <a:extLst>
              <a:ext uri="{FF2B5EF4-FFF2-40B4-BE49-F238E27FC236}">
                <a16:creationId xmlns:a16="http://schemas.microsoft.com/office/drawing/2014/main" id="{5301CA15-45E6-2FAE-4ED3-781DB132838D}"/>
              </a:ext>
            </a:extLst>
          </p:cNvPr>
          <p:cNvSpPr/>
          <p:nvPr/>
        </p:nvSpPr>
        <p:spPr>
          <a:xfrm>
            <a:off x="9891938" y="5277872"/>
            <a:ext cx="2095331" cy="661917"/>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b="1" dirty="0"/>
              <a:t>Digital wallet user</a:t>
            </a:r>
          </a:p>
        </p:txBody>
      </p:sp>
      <p:sp>
        <p:nvSpPr>
          <p:cNvPr id="20" name="Content Placeholder 4">
            <a:extLst>
              <a:ext uri="{FF2B5EF4-FFF2-40B4-BE49-F238E27FC236}">
                <a16:creationId xmlns:a16="http://schemas.microsoft.com/office/drawing/2014/main" id="{C1728934-1C58-83A5-B2FF-BEFB4CACB169}"/>
              </a:ext>
            </a:extLst>
          </p:cNvPr>
          <p:cNvSpPr txBox="1">
            <a:spLocks/>
          </p:cNvSpPr>
          <p:nvPr>
            <p:extLst>
              <p:ext uri="{E7BDC344-281C-4309-B0C6-D0EE65EED2A8}">
                <p202:designPr xmlns:p202="http://schemas.microsoft.com/office/powerpoint/2020/02/main">
                  <p202:designTagLst>
                    <p202:designTag name="ARCH:1:CLS" val="InformationBlock"/>
                    <p202:designTag name="ARCH:1:VSVAR" val="TitledTextBox"/>
                  </p202:designTagLst>
                </p202:designPr>
              </p:ext>
            </p:extLst>
          </p:nvPr>
        </p:nvSpPr>
        <p:spPr>
          <a:xfrm>
            <a:off x="231469" y="1481176"/>
            <a:ext cx="6964851" cy="2992909"/>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Clr>
                <a:schemeClr val="bg2"/>
              </a:buClr>
              <a:buFont typeface="Wingdings" panose="05000000000000000000" pitchFamily="2" charset="2"/>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Clr>
                <a:schemeClr val="bg2"/>
              </a:buClr>
              <a:buFont typeface="Wingdings" panose="05000000000000000000" pitchFamily="2" charset="2"/>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Clr>
                <a:schemeClr val="bg2"/>
              </a:buClr>
              <a:buFont typeface="Wingdings" panose="05000000000000000000" pitchFamily="2" charset="2"/>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Clr>
                <a:schemeClr val="bg2"/>
              </a:buClr>
              <a:buFont typeface="Wingdings" panose="05000000000000000000" pitchFamily="2" charset="2"/>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Clr>
                <a:schemeClr val="bg2"/>
              </a:buClr>
              <a:buFont typeface="Wingdings" panose="05000000000000000000" pitchFamily="2" charset="2"/>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1">
              <a:defRPr sz="1400"/>
            </a:pPr>
            <a:r>
              <a:rPr lang="en-US" sz="2000" dirty="0" err="1"/>
              <a:t>dApps</a:t>
            </a:r>
            <a:r>
              <a:rPr lang="en-US" sz="2000" dirty="0"/>
              <a:t> run on blockchain networks</a:t>
            </a:r>
            <a:r>
              <a:rPr lang="en-US" sz="2000" b="1" dirty="0"/>
              <a:t>, removing centralized control</a:t>
            </a:r>
            <a:r>
              <a:rPr lang="en-US" sz="2000" dirty="0"/>
              <a:t> and enhancing transparency and censorship resistance.</a:t>
            </a:r>
          </a:p>
          <a:p>
            <a:pPr lvl="1">
              <a:defRPr sz="1400"/>
            </a:pPr>
            <a:r>
              <a:rPr lang="en-US" sz="2000" dirty="0"/>
              <a:t>Open Source, code is often publicly available for transparency and community trust.</a:t>
            </a:r>
          </a:p>
          <a:p>
            <a:pPr lvl="1">
              <a:defRPr sz="1400"/>
            </a:pPr>
            <a:r>
              <a:rPr lang="en-US" sz="2000" dirty="0"/>
              <a:t>Core logic is executed through smart contracts, ensuring automation and trustless operations</a:t>
            </a:r>
          </a:p>
          <a:p>
            <a:pPr lvl="1">
              <a:defRPr sz="1400"/>
            </a:pPr>
            <a:r>
              <a:rPr lang="en-US" sz="2000" dirty="0"/>
              <a:t>Users access </a:t>
            </a:r>
            <a:r>
              <a:rPr lang="en-US" sz="2000" dirty="0" err="1"/>
              <a:t>dApps</a:t>
            </a:r>
            <a:r>
              <a:rPr lang="en-US" sz="2000" dirty="0"/>
              <a:t> through digital wallets that securely sign transactions and enable blockchain interaction.</a:t>
            </a:r>
          </a:p>
          <a:p>
            <a:pPr lvl="1">
              <a:defRPr sz="1400"/>
            </a:pPr>
            <a:endParaRPr lang="en-US" sz="2000" dirty="0"/>
          </a:p>
          <a:p>
            <a:pPr lvl="1">
              <a:defRPr sz="1400"/>
            </a:pPr>
            <a:endParaRPr lang="en-US" sz="2000" dirty="0"/>
          </a:p>
          <a:p>
            <a:pPr marL="457200" lvl="1" indent="0">
              <a:buNone/>
              <a:defRPr sz="1400"/>
            </a:pPr>
            <a:endParaRPr lang="en-US" sz="1867" b="1" dirty="0"/>
          </a:p>
        </p:txBody>
      </p:sp>
      <p:sp>
        <p:nvSpPr>
          <p:cNvPr id="23" name="Content Placeholder 4">
            <a:extLst>
              <a:ext uri="{FF2B5EF4-FFF2-40B4-BE49-F238E27FC236}">
                <a16:creationId xmlns:a16="http://schemas.microsoft.com/office/drawing/2014/main" id="{16F10A09-8967-E390-2B6A-1ADD0908835E}"/>
              </a:ext>
            </a:extLst>
          </p:cNvPr>
          <p:cNvSpPr txBox="1">
            <a:spLocks/>
          </p:cNvSpPr>
          <p:nvPr>
            <p:extLst>
              <p:ext uri="{E7BDC344-281C-4309-B0C6-D0EE65EED2A8}">
                <p202:designPr xmlns:p202="http://schemas.microsoft.com/office/powerpoint/2020/02/main">
                  <p202:designTagLst>
                    <p202:designTag name="ARCH:1:CLS" val="InformationBlock"/>
                    <p202:designTag name="ARCH:1:VSVAR" val="TitledTextBox"/>
                  </p202:designTagLst>
                </p202:designPr>
              </p:ext>
            </p:extLst>
          </p:nvPr>
        </p:nvSpPr>
        <p:spPr>
          <a:xfrm>
            <a:off x="204730" y="4265284"/>
            <a:ext cx="7047570" cy="1589607"/>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Clr>
                <a:schemeClr val="bg2"/>
              </a:buClr>
              <a:buFont typeface="Wingdings" panose="05000000000000000000" pitchFamily="2" charset="2"/>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Clr>
                <a:schemeClr val="bg2"/>
              </a:buClr>
              <a:buFont typeface="Wingdings" panose="05000000000000000000" pitchFamily="2" charset="2"/>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Clr>
                <a:schemeClr val="bg2"/>
              </a:buClr>
              <a:buFont typeface="Wingdings" panose="05000000000000000000" pitchFamily="2" charset="2"/>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Clr>
                <a:schemeClr val="bg2"/>
              </a:buClr>
              <a:buFont typeface="Wingdings" panose="05000000000000000000" pitchFamily="2" charset="2"/>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Clr>
                <a:schemeClr val="bg2"/>
              </a:buClr>
              <a:buFont typeface="Wingdings" panose="05000000000000000000" pitchFamily="2" charset="2"/>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ts val="2500"/>
              </a:spcBef>
            </a:pPr>
            <a:r>
              <a:rPr lang="en-GB" sz="2000" b="1" dirty="0">
                <a:latin typeface="Calibri(body)"/>
                <a:cs typeface="Arial" panose="020B0604020202020204" pitchFamily="34" charset="0"/>
              </a:rPr>
              <a:t>Real World applications</a:t>
            </a:r>
          </a:p>
          <a:p>
            <a:pPr lvl="1">
              <a:defRPr sz="1400"/>
            </a:pPr>
            <a:r>
              <a:rPr lang="en-US" sz="2000" dirty="0"/>
              <a:t>Finance &amp; Banking:</a:t>
            </a:r>
            <a:r>
              <a:rPr lang="en-GB" sz="2000" dirty="0"/>
              <a:t>Decentralized Exchange, DeFi lending</a:t>
            </a:r>
            <a:endParaRPr lang="en-US" sz="2000" dirty="0"/>
          </a:p>
          <a:p>
            <a:pPr lvl="1">
              <a:defRPr sz="1400"/>
            </a:pPr>
            <a:r>
              <a:rPr lang="en-GB" sz="2000" dirty="0"/>
              <a:t>Gaming &amp; NFTs: NFT Marketplace, Blockchain Gaming</a:t>
            </a:r>
          </a:p>
          <a:p>
            <a:pPr lvl="1">
              <a:defRPr sz="1400"/>
            </a:pPr>
            <a:endParaRPr lang="en-US" sz="1867" b="1" dirty="0"/>
          </a:p>
        </p:txBody>
      </p:sp>
    </p:spTree>
    <p:extLst>
      <p:ext uri="{BB962C8B-B14F-4D97-AF65-F5344CB8AC3E}">
        <p14:creationId xmlns:p14="http://schemas.microsoft.com/office/powerpoint/2010/main" val="3950365874"/>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50"/>
                                  </p:stCondLst>
                                  <p:iterate>
                                    <p:tmPct val="10000"/>
                                  </p:iterate>
                                  <p:childTnLst>
                                    <p:set>
                                      <p:cBhvr>
                                        <p:cTn id="6" dur="1" fill="hold">
                                          <p:stCondLst>
                                            <p:cond delay="0"/>
                                          </p:stCondLst>
                                        </p:cTn>
                                        <p:tgtEl>
                                          <p:spTgt spid="20"/>
                                        </p:tgtEl>
                                        <p:attrNameLst>
                                          <p:attrName>style.visibility</p:attrName>
                                        </p:attrNameLst>
                                      </p:cBhvr>
                                      <p:to>
                                        <p:strVal val="visible"/>
                                      </p:to>
                                    </p:set>
                                    <p:animEffect transition="in" filter="fade">
                                      <p:cBhvr>
                                        <p:cTn id="7" dur="250"/>
                                        <p:tgtEl>
                                          <p:spTgt spid="20"/>
                                        </p:tgtEl>
                                      </p:cBhvr>
                                    </p:animEffect>
                                    <p:anim calcmode="lin" valueType="num">
                                      <p:cBhvr>
                                        <p:cTn id="8" dur="250" fill="hold"/>
                                        <p:tgtEl>
                                          <p:spTgt spid="20"/>
                                        </p:tgtEl>
                                        <p:attrNameLst>
                                          <p:attrName>ppt_x</p:attrName>
                                        </p:attrNameLst>
                                      </p:cBhvr>
                                      <p:tavLst>
                                        <p:tav tm="0">
                                          <p:val>
                                            <p:strVal val="#ppt_x"/>
                                          </p:val>
                                        </p:tav>
                                        <p:tav tm="100000">
                                          <p:val>
                                            <p:strVal val="#ppt_x"/>
                                          </p:val>
                                        </p:tav>
                                      </p:tavLst>
                                    </p:anim>
                                    <p:anim calcmode="lin" valueType="num">
                                      <p:cBhvr>
                                        <p:cTn id="9" dur="250" fill="hold"/>
                                        <p:tgtEl>
                                          <p:spTgt spid="20"/>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250"/>
                                  </p:stCondLst>
                                  <p:iterate>
                                    <p:tmPct val="10000"/>
                                  </p:iterate>
                                  <p:childTnLst>
                                    <p:set>
                                      <p:cBhvr>
                                        <p:cTn id="11" dur="1" fill="hold">
                                          <p:stCondLst>
                                            <p:cond delay="0"/>
                                          </p:stCondLst>
                                        </p:cTn>
                                        <p:tgtEl>
                                          <p:spTgt spid="23"/>
                                        </p:tgtEl>
                                        <p:attrNameLst>
                                          <p:attrName>style.visibility</p:attrName>
                                        </p:attrNameLst>
                                      </p:cBhvr>
                                      <p:to>
                                        <p:strVal val="visible"/>
                                      </p:to>
                                    </p:set>
                                    <p:animEffect transition="in" filter="fade">
                                      <p:cBhvr>
                                        <p:cTn id="12" dur="250"/>
                                        <p:tgtEl>
                                          <p:spTgt spid="23"/>
                                        </p:tgtEl>
                                      </p:cBhvr>
                                    </p:animEffect>
                                    <p:anim calcmode="lin" valueType="num">
                                      <p:cBhvr>
                                        <p:cTn id="13" dur="250" fill="hold"/>
                                        <p:tgtEl>
                                          <p:spTgt spid="23"/>
                                        </p:tgtEl>
                                        <p:attrNameLst>
                                          <p:attrName>ppt_x</p:attrName>
                                        </p:attrNameLst>
                                      </p:cBhvr>
                                      <p:tavLst>
                                        <p:tav tm="0">
                                          <p:val>
                                            <p:strVal val="#ppt_x"/>
                                          </p:val>
                                        </p:tav>
                                        <p:tav tm="100000">
                                          <p:val>
                                            <p:strVal val="#ppt_x"/>
                                          </p:val>
                                        </p:tav>
                                      </p:tavLst>
                                    </p:anim>
                                    <p:anim calcmode="lin" valueType="num">
                                      <p:cBhvr>
                                        <p:cTn id="14" dur="250" fill="hold"/>
                                        <p:tgtEl>
                                          <p:spTgt spid="2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7E0C7F0-5755-3862-7F67-5C37942ED6C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A2C70C1-70BC-5F25-6995-D468812A3711}"/>
              </a:ext>
            </a:extLst>
          </p:cNvPr>
          <p:cNvSpPr>
            <a:spLocks noGrp="1"/>
          </p:cNvSpPr>
          <p:nvPr>
            <p:ph type="title"/>
          </p:nvPr>
        </p:nvSpPr>
        <p:spPr>
          <a:xfrm>
            <a:off x="838200" y="365125"/>
            <a:ext cx="10515600" cy="1325563"/>
          </a:xfrm>
        </p:spPr>
        <p:txBody>
          <a:bodyPr anchor="ctr">
            <a:normAutofit/>
          </a:bodyPr>
          <a:lstStyle/>
          <a:p>
            <a:r>
              <a:rPr lang="en-GB" dirty="0"/>
              <a:t>Oracles</a:t>
            </a:r>
          </a:p>
        </p:txBody>
      </p:sp>
      <p:cxnSp>
        <p:nvCxnSpPr>
          <p:cNvPr id="7" name="Straight Arrow Connector 6">
            <a:extLst>
              <a:ext uri="{FF2B5EF4-FFF2-40B4-BE49-F238E27FC236}">
                <a16:creationId xmlns:a16="http://schemas.microsoft.com/office/drawing/2014/main" id="{6AFF9600-34D0-983D-E297-48D945797D01}"/>
              </a:ext>
            </a:extLst>
          </p:cNvPr>
          <p:cNvCxnSpPr>
            <a:cxnSpLocks/>
            <a:stCxn id="6" idx="2"/>
            <a:endCxn id="10" idx="0"/>
          </p:cNvCxnSpPr>
          <p:nvPr/>
        </p:nvCxnSpPr>
        <p:spPr>
          <a:xfrm>
            <a:off x="8580934" y="2100123"/>
            <a:ext cx="1318566" cy="1265969"/>
          </a:xfrm>
          <a:prstGeom prst="straightConnector1">
            <a:avLst/>
          </a:prstGeom>
          <a:ln w="38100">
            <a:solidFill>
              <a:schemeClr val="tx2"/>
            </a:solidFill>
            <a:tailEnd type="triangle"/>
          </a:ln>
        </p:spPr>
        <p:style>
          <a:lnRef idx="1">
            <a:schemeClr val="accent1"/>
          </a:lnRef>
          <a:fillRef idx="0">
            <a:schemeClr val="accent1"/>
          </a:fillRef>
          <a:effectRef idx="0">
            <a:schemeClr val="accent1"/>
          </a:effectRef>
          <a:fontRef idx="minor">
            <a:schemeClr val="tx1"/>
          </a:fontRef>
        </p:style>
      </p:cxnSp>
      <p:sp>
        <p:nvSpPr>
          <p:cNvPr id="10" name="Rectangle: Rounded Corners 9">
            <a:extLst>
              <a:ext uri="{FF2B5EF4-FFF2-40B4-BE49-F238E27FC236}">
                <a16:creationId xmlns:a16="http://schemas.microsoft.com/office/drawing/2014/main" id="{5E182937-0133-6E68-E360-BF051F938604}"/>
              </a:ext>
            </a:extLst>
          </p:cNvPr>
          <p:cNvSpPr/>
          <p:nvPr/>
        </p:nvSpPr>
        <p:spPr>
          <a:xfrm>
            <a:off x="8589315" y="3366092"/>
            <a:ext cx="2620370" cy="1009934"/>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2800" b="1" dirty="0"/>
              <a:t>Oracle</a:t>
            </a:r>
          </a:p>
        </p:txBody>
      </p:sp>
      <p:cxnSp>
        <p:nvCxnSpPr>
          <p:cNvPr id="13" name="Straight Arrow Connector 12">
            <a:extLst>
              <a:ext uri="{FF2B5EF4-FFF2-40B4-BE49-F238E27FC236}">
                <a16:creationId xmlns:a16="http://schemas.microsoft.com/office/drawing/2014/main" id="{08730697-DEE0-8660-4B27-1CD8A12B7EC7}"/>
              </a:ext>
            </a:extLst>
          </p:cNvPr>
          <p:cNvCxnSpPr>
            <a:cxnSpLocks/>
            <a:stCxn id="10" idx="2"/>
          </p:cNvCxnSpPr>
          <p:nvPr/>
        </p:nvCxnSpPr>
        <p:spPr>
          <a:xfrm flipH="1">
            <a:off x="9899499" y="4376026"/>
            <a:ext cx="1" cy="1200721"/>
          </a:xfrm>
          <a:prstGeom prst="straightConnector1">
            <a:avLst/>
          </a:prstGeom>
          <a:ln w="38100">
            <a:solidFill>
              <a:schemeClr val="tx2"/>
            </a:solidFill>
            <a:tailEnd type="triangle"/>
          </a:ln>
        </p:spPr>
        <p:style>
          <a:lnRef idx="1">
            <a:schemeClr val="accent1"/>
          </a:lnRef>
          <a:fillRef idx="0">
            <a:schemeClr val="accent1"/>
          </a:fillRef>
          <a:effectRef idx="0">
            <a:schemeClr val="accent1"/>
          </a:effectRef>
          <a:fontRef idx="minor">
            <a:schemeClr val="tx1"/>
          </a:fontRef>
        </p:style>
      </p:cxnSp>
      <p:sp>
        <p:nvSpPr>
          <p:cNvPr id="15" name="Rectangle: Rounded Corners 14">
            <a:extLst>
              <a:ext uri="{FF2B5EF4-FFF2-40B4-BE49-F238E27FC236}">
                <a16:creationId xmlns:a16="http://schemas.microsoft.com/office/drawing/2014/main" id="{54056460-FB2B-73B5-835C-E2C5E71A305C}"/>
              </a:ext>
            </a:extLst>
          </p:cNvPr>
          <p:cNvSpPr/>
          <p:nvPr/>
        </p:nvSpPr>
        <p:spPr>
          <a:xfrm>
            <a:off x="8851833" y="4976386"/>
            <a:ext cx="2095331" cy="661917"/>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2000" b="1" dirty="0"/>
              <a:t>Smart Contract</a:t>
            </a:r>
          </a:p>
        </p:txBody>
      </p:sp>
      <p:sp>
        <p:nvSpPr>
          <p:cNvPr id="20" name="Content Placeholder 4">
            <a:extLst>
              <a:ext uri="{FF2B5EF4-FFF2-40B4-BE49-F238E27FC236}">
                <a16:creationId xmlns:a16="http://schemas.microsoft.com/office/drawing/2014/main" id="{A8E08EC7-2683-92B4-B741-2283BC41434F}"/>
              </a:ext>
            </a:extLst>
          </p:cNvPr>
          <p:cNvSpPr txBox="1">
            <a:spLocks/>
          </p:cNvSpPr>
          <p:nvPr>
            <p:extLst>
              <p:ext uri="{E7BDC344-281C-4309-B0C6-D0EE65EED2A8}">
                <p202:designPr xmlns:p202="http://schemas.microsoft.com/office/powerpoint/2020/02/main">
                  <p202:designTagLst>
                    <p202:designTag name="ARCH:1:CLS" val="InformationBlock"/>
                    <p202:designTag name="ARCH:1:VSVAR" val="TitledTextBox"/>
                  </p202:designTagLst>
                </p202:designPr>
              </p:ext>
            </p:extLst>
          </p:nvPr>
        </p:nvSpPr>
        <p:spPr>
          <a:xfrm>
            <a:off x="202102" y="1444384"/>
            <a:ext cx="7722506" cy="4778996"/>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Clr>
                <a:schemeClr val="bg2"/>
              </a:buClr>
              <a:buFont typeface="Wingdings" panose="05000000000000000000" pitchFamily="2" charset="2"/>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Clr>
                <a:schemeClr val="bg2"/>
              </a:buClr>
              <a:buFont typeface="Wingdings" panose="05000000000000000000" pitchFamily="2" charset="2"/>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Clr>
                <a:schemeClr val="bg2"/>
              </a:buClr>
              <a:buFont typeface="Wingdings" panose="05000000000000000000" pitchFamily="2" charset="2"/>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Clr>
                <a:schemeClr val="bg2"/>
              </a:buClr>
              <a:buFont typeface="Wingdings" panose="05000000000000000000" pitchFamily="2" charset="2"/>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Clr>
                <a:schemeClr val="bg2"/>
              </a:buClr>
              <a:buFont typeface="Wingdings" panose="05000000000000000000" pitchFamily="2" charset="2"/>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1">
              <a:defRPr sz="1400"/>
            </a:pPr>
            <a:r>
              <a:rPr lang="en-US" sz="2000" b="1" dirty="0"/>
              <a:t>Oracles</a:t>
            </a:r>
            <a:r>
              <a:rPr lang="en-US" sz="2000" dirty="0"/>
              <a:t> fetch off-chain data (like weather, stock prices, or sports scores) and deliver it to smart contracts in a secure, verifiable way. Act as bridges between the blockchain and the outside world</a:t>
            </a:r>
          </a:p>
          <a:p>
            <a:pPr lvl="1">
              <a:defRPr sz="1400"/>
            </a:pPr>
            <a:r>
              <a:rPr lang="en-US" sz="2000" dirty="0"/>
              <a:t>Use </a:t>
            </a:r>
            <a:r>
              <a:rPr lang="en-US" sz="2000" b="1" dirty="0"/>
              <a:t>API (Application Programming Interface)</a:t>
            </a:r>
            <a:r>
              <a:rPr lang="en-US" sz="2000" dirty="0"/>
              <a:t> is a set of rules and protocols that allows different software applications to communicate over the internet. It acts as an intermediary between two parties enabling data exchange and functionality without exposing the internal workings of the system.</a:t>
            </a:r>
          </a:p>
          <a:p>
            <a:r>
              <a:rPr lang="en-GB" sz="2000" b="1" dirty="0">
                <a:latin typeface="Calibri(body)"/>
                <a:cs typeface="Arial" panose="020B0604020202020204" pitchFamily="34" charset="0"/>
              </a:rPr>
              <a:t>Types of Oracles</a:t>
            </a:r>
          </a:p>
          <a:p>
            <a:pPr lvl="1">
              <a:defRPr sz="1400"/>
            </a:pPr>
            <a:r>
              <a:rPr lang="en-GB" sz="2000" dirty="0"/>
              <a:t>Inbound Oracles: Bring external data into the blockchain.</a:t>
            </a:r>
          </a:p>
          <a:p>
            <a:pPr lvl="1">
              <a:defRPr sz="1400"/>
            </a:pPr>
            <a:r>
              <a:rPr lang="en-GB" sz="2000" dirty="0"/>
              <a:t>Outbound Oracles: Send blockchain data to external systems.</a:t>
            </a:r>
          </a:p>
          <a:p>
            <a:pPr lvl="1">
              <a:defRPr sz="1400"/>
            </a:pPr>
            <a:r>
              <a:rPr lang="en-GB" sz="2000" dirty="0"/>
              <a:t>Consensus Oracles: Aggregate data from multiple sources for reliability.</a:t>
            </a:r>
          </a:p>
          <a:p>
            <a:pPr lvl="1">
              <a:defRPr sz="1400"/>
            </a:pPr>
            <a:r>
              <a:rPr lang="en-GB" sz="2000" dirty="0"/>
              <a:t>Hardware Oracles: </a:t>
            </a:r>
            <a:r>
              <a:rPr lang="en-US" sz="2000" dirty="0"/>
              <a:t>Connects sensors, RFID chips, smart meters, or IoT devices</a:t>
            </a:r>
            <a:r>
              <a:rPr lang="en-GB" sz="2000" dirty="0"/>
              <a:t>to smart contracts.</a:t>
            </a:r>
          </a:p>
          <a:p>
            <a:pPr marL="457200" lvl="1" indent="0">
              <a:buNone/>
              <a:defRPr sz="1400"/>
            </a:pPr>
            <a:endParaRPr lang="en-US" sz="1867" b="1" dirty="0"/>
          </a:p>
        </p:txBody>
      </p:sp>
      <p:sp>
        <p:nvSpPr>
          <p:cNvPr id="6" name="Rectangle: Rounded Corners 5">
            <a:extLst>
              <a:ext uri="{FF2B5EF4-FFF2-40B4-BE49-F238E27FC236}">
                <a16:creationId xmlns:a16="http://schemas.microsoft.com/office/drawing/2014/main" id="{991064DE-325E-1352-21EB-630ADEB89598}"/>
              </a:ext>
            </a:extLst>
          </p:cNvPr>
          <p:cNvSpPr/>
          <p:nvPr/>
        </p:nvSpPr>
        <p:spPr>
          <a:xfrm>
            <a:off x="7882624" y="1090189"/>
            <a:ext cx="1396620" cy="1009934"/>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2000" b="1" dirty="0"/>
              <a:t>External Data</a:t>
            </a:r>
          </a:p>
        </p:txBody>
      </p:sp>
      <p:sp>
        <p:nvSpPr>
          <p:cNvPr id="9" name="Rectangle: Rounded Corners 8">
            <a:extLst>
              <a:ext uri="{FF2B5EF4-FFF2-40B4-BE49-F238E27FC236}">
                <a16:creationId xmlns:a16="http://schemas.microsoft.com/office/drawing/2014/main" id="{0107D67C-239D-DC15-D9AF-4E06D5D11111}"/>
              </a:ext>
            </a:extLst>
          </p:cNvPr>
          <p:cNvSpPr/>
          <p:nvPr/>
        </p:nvSpPr>
        <p:spPr>
          <a:xfrm>
            <a:off x="9380147" y="743900"/>
            <a:ext cx="1396620" cy="1009934"/>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2000" b="1" dirty="0"/>
              <a:t>External Data</a:t>
            </a:r>
          </a:p>
        </p:txBody>
      </p:sp>
      <p:sp>
        <p:nvSpPr>
          <p:cNvPr id="11" name="Rectangle: Rounded Corners 10">
            <a:extLst>
              <a:ext uri="{FF2B5EF4-FFF2-40B4-BE49-F238E27FC236}">
                <a16:creationId xmlns:a16="http://schemas.microsoft.com/office/drawing/2014/main" id="{0EA44FBA-1773-49D1-0D0B-8D36A37F9160}"/>
              </a:ext>
            </a:extLst>
          </p:cNvPr>
          <p:cNvSpPr/>
          <p:nvPr/>
        </p:nvSpPr>
        <p:spPr>
          <a:xfrm>
            <a:off x="10865997" y="1131132"/>
            <a:ext cx="1247527" cy="1009934"/>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2000" b="1" dirty="0"/>
              <a:t>External Data</a:t>
            </a:r>
          </a:p>
        </p:txBody>
      </p:sp>
      <p:cxnSp>
        <p:nvCxnSpPr>
          <p:cNvPr id="19" name="Straight Arrow Connector 18">
            <a:extLst>
              <a:ext uri="{FF2B5EF4-FFF2-40B4-BE49-F238E27FC236}">
                <a16:creationId xmlns:a16="http://schemas.microsoft.com/office/drawing/2014/main" id="{868CA70D-A620-60A4-E41F-1314E32CA1F9}"/>
              </a:ext>
            </a:extLst>
          </p:cNvPr>
          <p:cNvCxnSpPr>
            <a:cxnSpLocks/>
            <a:stCxn id="9" idx="2"/>
            <a:endCxn id="10" idx="0"/>
          </p:cNvCxnSpPr>
          <p:nvPr/>
        </p:nvCxnSpPr>
        <p:spPr>
          <a:xfrm flipH="1">
            <a:off x="9899500" y="1753834"/>
            <a:ext cx="178957" cy="1612258"/>
          </a:xfrm>
          <a:prstGeom prst="straightConnector1">
            <a:avLst/>
          </a:prstGeom>
          <a:ln w="38100">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a:extLst>
              <a:ext uri="{FF2B5EF4-FFF2-40B4-BE49-F238E27FC236}">
                <a16:creationId xmlns:a16="http://schemas.microsoft.com/office/drawing/2014/main" id="{D5F48428-7BFC-95FF-9BC8-36FADE7FDE60}"/>
              </a:ext>
            </a:extLst>
          </p:cNvPr>
          <p:cNvCxnSpPr>
            <a:cxnSpLocks/>
            <a:stCxn id="11" idx="2"/>
            <a:endCxn id="10" idx="0"/>
          </p:cNvCxnSpPr>
          <p:nvPr/>
        </p:nvCxnSpPr>
        <p:spPr>
          <a:xfrm flipH="1">
            <a:off x="9899500" y="2141066"/>
            <a:ext cx="1590261" cy="1225026"/>
          </a:xfrm>
          <a:prstGeom prst="straightConnector1">
            <a:avLst/>
          </a:prstGeom>
          <a:ln w="38100">
            <a:solidFill>
              <a:schemeClr val="tx2"/>
            </a:solidFill>
            <a:tailEnd type="triangle"/>
          </a:ln>
        </p:spPr>
        <p:style>
          <a:lnRef idx="1">
            <a:schemeClr val="accent1"/>
          </a:lnRef>
          <a:fillRef idx="0">
            <a:schemeClr val="accent1"/>
          </a:fillRef>
          <a:effectRef idx="0">
            <a:schemeClr val="accent1"/>
          </a:effectRef>
          <a:fontRef idx="minor">
            <a:schemeClr val="tx1"/>
          </a:fontRef>
        </p:style>
      </p:cxnSp>
      <p:sp>
        <p:nvSpPr>
          <p:cNvPr id="8" name="Rectangle: Rounded Corners 7">
            <a:extLst>
              <a:ext uri="{FF2B5EF4-FFF2-40B4-BE49-F238E27FC236}">
                <a16:creationId xmlns:a16="http://schemas.microsoft.com/office/drawing/2014/main" id="{B9C3D205-A271-E594-5E52-E095FCEA87BC}"/>
              </a:ext>
            </a:extLst>
          </p:cNvPr>
          <p:cNvSpPr/>
          <p:nvPr/>
        </p:nvSpPr>
        <p:spPr>
          <a:xfrm>
            <a:off x="8375339" y="2488717"/>
            <a:ext cx="3048321" cy="488781"/>
          </a:xfrm>
          <a:prstGeom prst="roundRect">
            <a:avLst/>
          </a:prstGeom>
          <a:solidFill>
            <a:schemeClr val="accent1">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2000" b="1" dirty="0"/>
              <a:t>API</a:t>
            </a:r>
          </a:p>
        </p:txBody>
      </p:sp>
    </p:spTree>
    <p:extLst>
      <p:ext uri="{BB962C8B-B14F-4D97-AF65-F5344CB8AC3E}">
        <p14:creationId xmlns:p14="http://schemas.microsoft.com/office/powerpoint/2010/main" val="282348781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50"/>
                                  </p:stCondLst>
                                  <p:iterate>
                                    <p:tmPct val="10000"/>
                                  </p:iterate>
                                  <p:childTnLst>
                                    <p:set>
                                      <p:cBhvr>
                                        <p:cTn id="6" dur="1" fill="hold">
                                          <p:stCondLst>
                                            <p:cond delay="0"/>
                                          </p:stCondLst>
                                        </p:cTn>
                                        <p:tgtEl>
                                          <p:spTgt spid="20"/>
                                        </p:tgtEl>
                                        <p:attrNameLst>
                                          <p:attrName>style.visibility</p:attrName>
                                        </p:attrNameLst>
                                      </p:cBhvr>
                                      <p:to>
                                        <p:strVal val="visible"/>
                                      </p:to>
                                    </p:set>
                                    <p:animEffect transition="in" filter="fade">
                                      <p:cBhvr>
                                        <p:cTn id="7" dur="250"/>
                                        <p:tgtEl>
                                          <p:spTgt spid="20"/>
                                        </p:tgtEl>
                                      </p:cBhvr>
                                    </p:animEffect>
                                    <p:anim calcmode="lin" valueType="num">
                                      <p:cBhvr>
                                        <p:cTn id="8" dur="250" fill="hold"/>
                                        <p:tgtEl>
                                          <p:spTgt spid="20"/>
                                        </p:tgtEl>
                                        <p:attrNameLst>
                                          <p:attrName>ppt_x</p:attrName>
                                        </p:attrNameLst>
                                      </p:cBhvr>
                                      <p:tavLst>
                                        <p:tav tm="0">
                                          <p:val>
                                            <p:strVal val="#ppt_x"/>
                                          </p:val>
                                        </p:tav>
                                        <p:tav tm="100000">
                                          <p:val>
                                            <p:strVal val="#ppt_x"/>
                                          </p:val>
                                        </p:tav>
                                      </p:tavLst>
                                    </p:anim>
                                    <p:anim calcmode="lin" valueType="num">
                                      <p:cBhvr>
                                        <p:cTn id="9" dur="25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B18A17-7F9F-5322-72C3-FD286C91591B}"/>
              </a:ext>
            </a:extLst>
          </p:cNvPr>
          <p:cNvSpPr>
            <a:spLocks noGrp="1"/>
          </p:cNvSpPr>
          <p:nvPr>
            <p:ph type="title"/>
          </p:nvPr>
        </p:nvSpPr>
        <p:spPr>
          <a:xfrm>
            <a:off x="838200" y="365125"/>
            <a:ext cx="10515600" cy="1325563"/>
          </a:xfrm>
        </p:spPr>
        <p:txBody>
          <a:bodyPr anchor="ctr">
            <a:normAutofit/>
          </a:bodyPr>
          <a:lstStyle/>
          <a:p>
            <a:r>
              <a:rPr lang="en-GB"/>
              <a:t>Layer 2 Solutions for Blockchain Scalability</a:t>
            </a:r>
          </a:p>
        </p:txBody>
      </p:sp>
      <p:sp>
        <p:nvSpPr>
          <p:cNvPr id="3" name="Content Placeholder 4">
            <a:extLst>
              <a:ext uri="{FF2B5EF4-FFF2-40B4-BE49-F238E27FC236}">
                <a16:creationId xmlns:a16="http://schemas.microsoft.com/office/drawing/2014/main" id="{62659E39-5F0E-4D6D-C821-17B248D43401}"/>
              </a:ext>
            </a:extLst>
          </p:cNvPr>
          <p:cNvSpPr txBox="1">
            <a:spLocks/>
          </p:cNvSpPr>
          <p:nvPr>
            <p:extLst>
              <p:ext uri="{E7BDC344-281C-4309-B0C6-D0EE65EED2A8}">
                <p202:designPr xmlns:p202="http://schemas.microsoft.com/office/powerpoint/2020/02/main">
                  <p202:designTagLst>
                    <p202:designTag name="ARCH:1:CLS" val="InformationBlock"/>
                    <p202:designTag name="ARCH:1:VSVAR" val="TitledTextBox"/>
                  </p202:designTagLst>
                </p202:designPr>
              </p:ext>
            </p:extLst>
          </p:nvPr>
        </p:nvSpPr>
        <p:spPr>
          <a:xfrm>
            <a:off x="215750" y="1417088"/>
            <a:ext cx="7456367" cy="6703329"/>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Clr>
                <a:schemeClr val="bg2"/>
              </a:buClr>
              <a:buFont typeface="Wingdings" panose="05000000000000000000" pitchFamily="2" charset="2"/>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Clr>
                <a:schemeClr val="bg2"/>
              </a:buClr>
              <a:buFont typeface="Wingdings" panose="05000000000000000000" pitchFamily="2" charset="2"/>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Clr>
                <a:schemeClr val="bg2"/>
              </a:buClr>
              <a:buFont typeface="Wingdings" panose="05000000000000000000" pitchFamily="2" charset="2"/>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Clr>
                <a:schemeClr val="bg2"/>
              </a:buClr>
              <a:buFont typeface="Wingdings" panose="05000000000000000000" pitchFamily="2" charset="2"/>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Clr>
                <a:schemeClr val="bg2"/>
              </a:buClr>
              <a:buFont typeface="Wingdings" panose="05000000000000000000" pitchFamily="2" charset="2"/>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1">
              <a:defRPr sz="1400"/>
            </a:pPr>
            <a:r>
              <a:rPr lang="en-US" sz="2000" dirty="0"/>
              <a:t>Layer 2 blockchains are secondary frameworks or protocols built on top of Layer 1 blockchains</a:t>
            </a:r>
          </a:p>
          <a:p>
            <a:pPr lvl="1">
              <a:defRPr sz="1400"/>
            </a:pPr>
            <a:r>
              <a:rPr lang="en-US" sz="2000" dirty="0"/>
              <a:t>Layer 2 solutions offload transaction processing from the main chain (Layer 1) and then settle the results back onto it. This reduces congestion and gas fees on the main blockchain while maintaining its security guarantees.</a:t>
            </a:r>
          </a:p>
          <a:p>
            <a:pPr marL="0" lvl="1" indent="0">
              <a:spcBef>
                <a:spcPts val="1000"/>
              </a:spcBef>
              <a:buNone/>
              <a:defRPr sz="1400"/>
            </a:pPr>
            <a:r>
              <a:rPr lang="en-US" sz="2000" b="1" dirty="0">
                <a:latin typeface="Calibri(body)"/>
                <a:cs typeface="Arial" panose="020B0604020202020204" pitchFamily="34" charset="0"/>
              </a:rPr>
              <a:t>Types of Layer 2 Solutions</a:t>
            </a:r>
          </a:p>
          <a:p>
            <a:pPr lvl="1" fontAlgn="base">
              <a:spcAft>
                <a:spcPct val="0"/>
              </a:spcAft>
              <a:defRPr sz="1400"/>
            </a:pPr>
            <a:r>
              <a:rPr lang="en-US" altLang="en-US" sz="2000" b="1" dirty="0"/>
              <a:t>Rollups: </a:t>
            </a:r>
            <a:r>
              <a:rPr lang="en-US" altLang="en-US" sz="2000" dirty="0"/>
              <a:t>Bundle many transactions into one and post a summary to Layer 1 (Optimistic Rollups, ZK-Rollups)</a:t>
            </a:r>
          </a:p>
          <a:p>
            <a:pPr lvl="1" fontAlgn="base">
              <a:spcAft>
                <a:spcPct val="0"/>
              </a:spcAft>
              <a:defRPr sz="1400"/>
            </a:pPr>
            <a:r>
              <a:rPr lang="en-US" altLang="en-US" sz="2000" b="1" dirty="0"/>
              <a:t>Channels</a:t>
            </a:r>
            <a:r>
              <a:rPr lang="en-US" altLang="en-US" sz="2000" dirty="0"/>
              <a:t>: Allow parties to transact off-chain and only settle the final state on-chain. </a:t>
            </a:r>
          </a:p>
          <a:p>
            <a:pPr lvl="1" fontAlgn="base">
              <a:spcAft>
                <a:spcPct val="0"/>
              </a:spcAft>
              <a:defRPr sz="1400"/>
            </a:pPr>
            <a:r>
              <a:rPr lang="en-US" altLang="en-US" sz="2000" b="1" dirty="0"/>
              <a:t>Plasma: </a:t>
            </a:r>
            <a:r>
              <a:rPr lang="en-US" altLang="en-US" sz="2000" dirty="0"/>
              <a:t>Creates child chains that periodically commit to the main chain. </a:t>
            </a:r>
          </a:p>
          <a:p>
            <a:pPr lvl="1" fontAlgn="base">
              <a:spcAft>
                <a:spcPct val="0"/>
              </a:spcAft>
              <a:defRPr sz="1400"/>
            </a:pPr>
            <a:r>
              <a:rPr lang="en-US" altLang="en-US" sz="2000" b="1" dirty="0" err="1"/>
              <a:t>Validium</a:t>
            </a:r>
            <a:r>
              <a:rPr lang="en-US" altLang="en-US" sz="2000" dirty="0"/>
              <a:t>: Similar to ZK-Rollups but stores data off-chain for better scalability.</a:t>
            </a:r>
          </a:p>
          <a:p>
            <a:pPr lvl="0" eaLnBrk="0" fontAlgn="base" hangingPunct="0">
              <a:lnSpc>
                <a:spcPct val="100000"/>
              </a:lnSpc>
              <a:spcBef>
                <a:spcPct val="0"/>
              </a:spcBef>
              <a:spcAft>
                <a:spcPct val="0"/>
              </a:spcAft>
              <a:buClrTx/>
              <a:buFontTx/>
              <a:buChar char="•"/>
            </a:pPr>
            <a:endParaRPr lang="en-US" altLang="en-US" sz="1800" dirty="0">
              <a:latin typeface="Arial" panose="020B0604020202020204" pitchFamily="34" charset="0"/>
            </a:endParaRPr>
          </a:p>
          <a:p>
            <a:pPr lvl="0" eaLnBrk="0" fontAlgn="base" hangingPunct="0">
              <a:lnSpc>
                <a:spcPct val="100000"/>
              </a:lnSpc>
              <a:spcBef>
                <a:spcPct val="0"/>
              </a:spcBef>
              <a:spcAft>
                <a:spcPct val="0"/>
              </a:spcAft>
              <a:buClrTx/>
              <a:buFontTx/>
              <a:buChar char="•"/>
            </a:pPr>
            <a:endParaRPr lang="en-US" altLang="en-US" sz="1800" dirty="0">
              <a:latin typeface="Arial" panose="020B0604020202020204" pitchFamily="34" charset="0"/>
            </a:endParaRPr>
          </a:p>
          <a:p>
            <a:pPr>
              <a:spcBef>
                <a:spcPts val="2500"/>
              </a:spcBef>
            </a:pPr>
            <a:endParaRPr lang="en-US" sz="2000" dirty="0"/>
          </a:p>
          <a:p>
            <a:pPr>
              <a:spcBef>
                <a:spcPts val="2500"/>
              </a:spcBef>
            </a:pPr>
            <a:endParaRPr lang="en-US" sz="2000" dirty="0"/>
          </a:p>
          <a:p>
            <a:pPr>
              <a:spcBef>
                <a:spcPts val="2500"/>
              </a:spcBef>
            </a:pPr>
            <a:endParaRPr lang="en-US" sz="2000" dirty="0"/>
          </a:p>
          <a:p>
            <a:pPr>
              <a:spcBef>
                <a:spcPts val="2500"/>
              </a:spcBef>
            </a:pPr>
            <a:endParaRPr lang="en-US" sz="1867" b="1" dirty="0"/>
          </a:p>
        </p:txBody>
      </p:sp>
      <p:sp>
        <p:nvSpPr>
          <p:cNvPr id="4" name="Isosceles Triangle 3">
            <a:extLst>
              <a:ext uri="{FF2B5EF4-FFF2-40B4-BE49-F238E27FC236}">
                <a16:creationId xmlns:a16="http://schemas.microsoft.com/office/drawing/2014/main" id="{898A868E-A019-228B-CB91-48DEF991A6C5}"/>
              </a:ext>
            </a:extLst>
          </p:cNvPr>
          <p:cNvSpPr/>
          <p:nvPr/>
        </p:nvSpPr>
        <p:spPr>
          <a:xfrm>
            <a:off x="8258155" y="1417088"/>
            <a:ext cx="2803566" cy="1765499"/>
          </a:xfrm>
          <a:prstGeom prst="triangle">
            <a:avLst/>
          </a:prstGeom>
          <a:solidFill>
            <a:schemeClr val="accent1">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Trapezoid 4">
            <a:extLst>
              <a:ext uri="{FF2B5EF4-FFF2-40B4-BE49-F238E27FC236}">
                <a16:creationId xmlns:a16="http://schemas.microsoft.com/office/drawing/2014/main" id="{26638DB4-BC1C-3C2F-762F-6C038A58D2D3}"/>
              </a:ext>
            </a:extLst>
          </p:cNvPr>
          <p:cNvSpPr/>
          <p:nvPr/>
        </p:nvSpPr>
        <p:spPr>
          <a:xfrm>
            <a:off x="7567583" y="3616436"/>
            <a:ext cx="4304133" cy="2038808"/>
          </a:xfrm>
          <a:prstGeom prst="trapezoid">
            <a:avLst/>
          </a:prstGeom>
          <a:solidFill>
            <a:schemeClr val="accent1">
              <a:lumMod val="60000"/>
              <a:lumOff val="4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TextBox 5">
            <a:extLst>
              <a:ext uri="{FF2B5EF4-FFF2-40B4-BE49-F238E27FC236}">
                <a16:creationId xmlns:a16="http://schemas.microsoft.com/office/drawing/2014/main" id="{CBAE14DA-9BF6-CCF1-2C13-2BDDA1DD2B58}"/>
              </a:ext>
            </a:extLst>
          </p:cNvPr>
          <p:cNvSpPr txBox="1"/>
          <p:nvPr/>
        </p:nvSpPr>
        <p:spPr>
          <a:xfrm>
            <a:off x="8519850" y="3170556"/>
            <a:ext cx="2280176" cy="400110"/>
          </a:xfrm>
          <a:prstGeom prst="rect">
            <a:avLst/>
          </a:prstGeom>
          <a:noFill/>
        </p:spPr>
        <p:txBody>
          <a:bodyPr wrap="none" rtlCol="0">
            <a:spAutoFit/>
          </a:bodyPr>
          <a:lstStyle/>
          <a:p>
            <a:r>
              <a:rPr lang="en-GB" sz="2000" b="1" dirty="0"/>
              <a:t>Overlaying network</a:t>
            </a:r>
          </a:p>
        </p:txBody>
      </p:sp>
      <p:sp>
        <p:nvSpPr>
          <p:cNvPr id="7" name="TextBox 6">
            <a:extLst>
              <a:ext uri="{FF2B5EF4-FFF2-40B4-BE49-F238E27FC236}">
                <a16:creationId xmlns:a16="http://schemas.microsoft.com/office/drawing/2014/main" id="{1677FF2A-69E8-2A1E-DE9F-4CD91B16304D}"/>
              </a:ext>
            </a:extLst>
          </p:cNvPr>
          <p:cNvSpPr txBox="1"/>
          <p:nvPr/>
        </p:nvSpPr>
        <p:spPr>
          <a:xfrm>
            <a:off x="10477287" y="1978519"/>
            <a:ext cx="943400" cy="400110"/>
          </a:xfrm>
          <a:prstGeom prst="rect">
            <a:avLst/>
          </a:prstGeom>
          <a:noFill/>
        </p:spPr>
        <p:txBody>
          <a:bodyPr wrap="none" rtlCol="0">
            <a:spAutoFit/>
          </a:bodyPr>
          <a:lstStyle/>
          <a:p>
            <a:r>
              <a:rPr lang="en-GB" sz="2000" b="1" dirty="0"/>
              <a:t>Layer 2</a:t>
            </a:r>
          </a:p>
        </p:txBody>
      </p:sp>
      <p:sp>
        <p:nvSpPr>
          <p:cNvPr id="8" name="TextBox 7">
            <a:extLst>
              <a:ext uri="{FF2B5EF4-FFF2-40B4-BE49-F238E27FC236}">
                <a16:creationId xmlns:a16="http://schemas.microsoft.com/office/drawing/2014/main" id="{AFE91C75-BB32-C79A-E2AA-AF9F56913471}"/>
              </a:ext>
            </a:extLst>
          </p:cNvPr>
          <p:cNvSpPr txBox="1"/>
          <p:nvPr/>
        </p:nvSpPr>
        <p:spPr>
          <a:xfrm>
            <a:off x="9133191" y="1847117"/>
            <a:ext cx="1053494" cy="1200329"/>
          </a:xfrm>
          <a:prstGeom prst="rect">
            <a:avLst/>
          </a:prstGeom>
          <a:noFill/>
        </p:spPr>
        <p:txBody>
          <a:bodyPr wrap="none" rtlCol="0">
            <a:spAutoFit/>
          </a:bodyPr>
          <a:lstStyle/>
          <a:p>
            <a:pPr algn="ctr"/>
            <a:r>
              <a:rPr lang="en-GB" b="1" dirty="0"/>
              <a:t>Rollups</a:t>
            </a:r>
          </a:p>
          <a:p>
            <a:pPr algn="ctr"/>
            <a:r>
              <a:rPr lang="en-GB" b="1" dirty="0"/>
              <a:t>Channels</a:t>
            </a:r>
          </a:p>
          <a:p>
            <a:pPr algn="ctr"/>
            <a:r>
              <a:rPr lang="en-GB" b="1" dirty="0"/>
              <a:t>Plasma</a:t>
            </a:r>
          </a:p>
          <a:p>
            <a:pPr algn="ctr"/>
            <a:r>
              <a:rPr lang="en-GB" b="1" dirty="0" err="1"/>
              <a:t>Validium</a:t>
            </a:r>
            <a:endParaRPr lang="en-GB" b="1" dirty="0"/>
          </a:p>
        </p:txBody>
      </p:sp>
      <p:pic>
        <p:nvPicPr>
          <p:cNvPr id="9" name="Picture 2">
            <a:extLst>
              <a:ext uri="{FF2B5EF4-FFF2-40B4-BE49-F238E27FC236}">
                <a16:creationId xmlns:a16="http://schemas.microsoft.com/office/drawing/2014/main" id="{84D925C2-E969-D781-9072-8E2A8AFCD1D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53804" y="3787119"/>
            <a:ext cx="930607" cy="575484"/>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4" descr="Images de Ethereum logo – Téléchargement gratuit sur Freepik">
            <a:extLst>
              <a:ext uri="{FF2B5EF4-FFF2-40B4-BE49-F238E27FC236}">
                <a16:creationId xmlns:a16="http://schemas.microsoft.com/office/drawing/2014/main" id="{D09D669C-0E2E-18BA-9ED6-5CC7139F0CB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005293" y="3734007"/>
            <a:ext cx="908623" cy="674356"/>
          </a:xfrm>
          <a:prstGeom prst="rect">
            <a:avLst/>
          </a:prstGeom>
          <a:noFill/>
          <a:extLst>
            <a:ext uri="{909E8E84-426E-40DD-AFC4-6F175D3DCCD1}">
              <a14:hiddenFill xmlns:a14="http://schemas.microsoft.com/office/drawing/2010/main">
                <a:solidFill>
                  <a:srgbClr val="FFFFFF"/>
                </a:solidFill>
              </a14:hiddenFill>
            </a:ext>
          </a:extLst>
        </p:spPr>
      </p:pic>
      <p:sp>
        <p:nvSpPr>
          <p:cNvPr id="11" name="TextBox 10">
            <a:extLst>
              <a:ext uri="{FF2B5EF4-FFF2-40B4-BE49-F238E27FC236}">
                <a16:creationId xmlns:a16="http://schemas.microsoft.com/office/drawing/2014/main" id="{371C7D1B-AA98-13F8-38A2-188DC47B0239}"/>
              </a:ext>
            </a:extLst>
          </p:cNvPr>
          <p:cNvSpPr txBox="1"/>
          <p:nvPr/>
        </p:nvSpPr>
        <p:spPr>
          <a:xfrm>
            <a:off x="8353804" y="4365021"/>
            <a:ext cx="920573" cy="400110"/>
          </a:xfrm>
          <a:prstGeom prst="rect">
            <a:avLst/>
          </a:prstGeom>
          <a:noFill/>
        </p:spPr>
        <p:txBody>
          <a:bodyPr wrap="none" rtlCol="0">
            <a:spAutoFit/>
          </a:bodyPr>
          <a:lstStyle/>
          <a:p>
            <a:r>
              <a:rPr lang="en-GB" sz="2000" b="1" dirty="0"/>
              <a:t>Bitcoin</a:t>
            </a:r>
          </a:p>
        </p:txBody>
      </p:sp>
      <p:sp>
        <p:nvSpPr>
          <p:cNvPr id="12" name="TextBox 11">
            <a:extLst>
              <a:ext uri="{FF2B5EF4-FFF2-40B4-BE49-F238E27FC236}">
                <a16:creationId xmlns:a16="http://schemas.microsoft.com/office/drawing/2014/main" id="{7A187554-2B7D-F07E-3648-D2353B7A5B19}"/>
              </a:ext>
            </a:extLst>
          </p:cNvPr>
          <p:cNvSpPr txBox="1"/>
          <p:nvPr/>
        </p:nvSpPr>
        <p:spPr>
          <a:xfrm>
            <a:off x="9904010" y="4355805"/>
            <a:ext cx="1226361" cy="400110"/>
          </a:xfrm>
          <a:prstGeom prst="rect">
            <a:avLst/>
          </a:prstGeom>
          <a:noFill/>
        </p:spPr>
        <p:txBody>
          <a:bodyPr wrap="none" rtlCol="0">
            <a:spAutoFit/>
          </a:bodyPr>
          <a:lstStyle/>
          <a:p>
            <a:r>
              <a:rPr lang="en-GB" sz="2000" b="1" dirty="0"/>
              <a:t>Ethereum</a:t>
            </a:r>
          </a:p>
        </p:txBody>
      </p:sp>
      <p:pic>
        <p:nvPicPr>
          <p:cNvPr id="13" name="Graphic 12" descr="Database with solid fill">
            <a:extLst>
              <a:ext uri="{FF2B5EF4-FFF2-40B4-BE49-F238E27FC236}">
                <a16:creationId xmlns:a16="http://schemas.microsoft.com/office/drawing/2014/main" id="{73D682CE-EB65-849A-50DF-FEC1C16C0F9F}"/>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8343770" y="4713306"/>
            <a:ext cx="914400" cy="872280"/>
          </a:xfrm>
          <a:prstGeom prst="rect">
            <a:avLst/>
          </a:prstGeom>
        </p:spPr>
      </p:pic>
      <p:pic>
        <p:nvPicPr>
          <p:cNvPr id="14" name="Graphic 13" descr="Database with solid fill">
            <a:extLst>
              <a:ext uri="{FF2B5EF4-FFF2-40B4-BE49-F238E27FC236}">
                <a16:creationId xmlns:a16="http://schemas.microsoft.com/office/drawing/2014/main" id="{519FDFE3-12B3-9FB0-92F5-CF54D9E844C6}"/>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9173087" y="4718741"/>
            <a:ext cx="914400" cy="872280"/>
          </a:xfrm>
          <a:prstGeom prst="rect">
            <a:avLst/>
          </a:prstGeom>
        </p:spPr>
      </p:pic>
      <p:pic>
        <p:nvPicPr>
          <p:cNvPr id="15" name="Graphic 14" descr="Database with solid fill">
            <a:extLst>
              <a:ext uri="{FF2B5EF4-FFF2-40B4-BE49-F238E27FC236}">
                <a16:creationId xmlns:a16="http://schemas.microsoft.com/office/drawing/2014/main" id="{240E3E93-5B98-8843-ADCE-07E201EF2BFF}"/>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9989878" y="4713306"/>
            <a:ext cx="914400" cy="872280"/>
          </a:xfrm>
          <a:prstGeom prst="rect">
            <a:avLst/>
          </a:prstGeom>
        </p:spPr>
      </p:pic>
      <p:cxnSp>
        <p:nvCxnSpPr>
          <p:cNvPr id="17" name="Straight Connector 16">
            <a:extLst>
              <a:ext uri="{FF2B5EF4-FFF2-40B4-BE49-F238E27FC236}">
                <a16:creationId xmlns:a16="http://schemas.microsoft.com/office/drawing/2014/main" id="{DB713729-0AAA-71F4-5009-BF1DEAEC0F14}"/>
              </a:ext>
            </a:extLst>
          </p:cNvPr>
          <p:cNvCxnSpPr/>
          <p:nvPr/>
        </p:nvCxnSpPr>
        <p:spPr>
          <a:xfrm>
            <a:off x="9106947" y="5149446"/>
            <a:ext cx="176275" cy="0"/>
          </a:xfrm>
          <a:prstGeom prst="line">
            <a:avLst/>
          </a:prstGeom>
          <a:ln w="38100">
            <a:solidFill>
              <a:schemeClr val="tx2"/>
            </a:solidFill>
            <a:prstDash val="sysDot"/>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DF8A8963-D546-AE8F-83AC-05F27E5E2986}"/>
              </a:ext>
            </a:extLst>
          </p:cNvPr>
          <p:cNvCxnSpPr/>
          <p:nvPr/>
        </p:nvCxnSpPr>
        <p:spPr>
          <a:xfrm>
            <a:off x="9923225" y="5176586"/>
            <a:ext cx="176275" cy="0"/>
          </a:xfrm>
          <a:prstGeom prst="line">
            <a:avLst/>
          </a:prstGeom>
          <a:ln w="38100">
            <a:solidFill>
              <a:schemeClr val="tx2"/>
            </a:solidFill>
            <a:prstDash val="sysDot"/>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B3063BF7-25AF-72DF-6448-7E15E78D4573}"/>
              </a:ext>
            </a:extLst>
          </p:cNvPr>
          <p:cNvSpPr txBox="1"/>
          <p:nvPr/>
        </p:nvSpPr>
        <p:spPr>
          <a:xfrm>
            <a:off x="8138045" y="5659768"/>
            <a:ext cx="3546805" cy="400110"/>
          </a:xfrm>
          <a:prstGeom prst="rect">
            <a:avLst/>
          </a:prstGeom>
          <a:noFill/>
        </p:spPr>
        <p:txBody>
          <a:bodyPr wrap="none" rtlCol="0">
            <a:spAutoFit/>
          </a:bodyPr>
          <a:lstStyle/>
          <a:p>
            <a:r>
              <a:rPr lang="en-GB" sz="2000" b="1" dirty="0"/>
              <a:t>Base layer Blockchain network</a:t>
            </a:r>
          </a:p>
        </p:txBody>
      </p:sp>
    </p:spTree>
    <p:extLst>
      <p:ext uri="{BB962C8B-B14F-4D97-AF65-F5344CB8AC3E}">
        <p14:creationId xmlns:p14="http://schemas.microsoft.com/office/powerpoint/2010/main" val="392018335"/>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50"/>
                                  </p:stCondLst>
                                  <p:iterate>
                                    <p:tmPct val="10000"/>
                                  </p:iterate>
                                  <p:childTnLst>
                                    <p:set>
                                      <p:cBhvr>
                                        <p:cTn id="6" dur="1" fill="hold">
                                          <p:stCondLst>
                                            <p:cond delay="0"/>
                                          </p:stCondLst>
                                        </p:cTn>
                                        <p:tgtEl>
                                          <p:spTgt spid="3"/>
                                        </p:tgtEl>
                                        <p:attrNameLst>
                                          <p:attrName>style.visibility</p:attrName>
                                        </p:attrNameLst>
                                      </p:cBhvr>
                                      <p:to>
                                        <p:strVal val="visible"/>
                                      </p:to>
                                    </p:set>
                                    <p:animEffect transition="in" filter="fade">
                                      <p:cBhvr>
                                        <p:cTn id="7" dur="250"/>
                                        <p:tgtEl>
                                          <p:spTgt spid="3"/>
                                        </p:tgtEl>
                                      </p:cBhvr>
                                    </p:animEffect>
                                    <p:anim calcmode="lin" valueType="num">
                                      <p:cBhvr>
                                        <p:cTn id="8" dur="250" fill="hold"/>
                                        <p:tgtEl>
                                          <p:spTgt spid="3"/>
                                        </p:tgtEl>
                                        <p:attrNameLst>
                                          <p:attrName>ppt_x</p:attrName>
                                        </p:attrNameLst>
                                      </p:cBhvr>
                                      <p:tavLst>
                                        <p:tav tm="0">
                                          <p:val>
                                            <p:strVal val="#ppt_x"/>
                                          </p:val>
                                        </p:tav>
                                        <p:tav tm="100000">
                                          <p:val>
                                            <p:strVal val="#ppt_x"/>
                                          </p:val>
                                        </p:tav>
                                      </p:tavLst>
                                    </p:anim>
                                    <p:anim calcmode="lin" valueType="num">
                                      <p:cBhvr>
                                        <p:cTn id="9" dur="25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F31E4E-5B1C-6F0B-E23E-967C03F0CA47}"/>
              </a:ext>
            </a:extLst>
          </p:cNvPr>
          <p:cNvSpPr>
            <a:spLocks noGrp="1"/>
          </p:cNvSpPr>
          <p:nvPr>
            <p:ph type="title"/>
          </p:nvPr>
        </p:nvSpPr>
        <p:spPr>
          <a:xfrm>
            <a:off x="838200" y="365125"/>
            <a:ext cx="10515600" cy="1325563"/>
          </a:xfrm>
        </p:spPr>
        <p:txBody>
          <a:bodyPr anchor="ctr">
            <a:normAutofit/>
          </a:bodyPr>
          <a:lstStyle/>
          <a:p>
            <a:r>
              <a:rPr lang="en-GB" dirty="0"/>
              <a:t>Interoperability and Cross-Chain Protocols</a:t>
            </a:r>
          </a:p>
        </p:txBody>
      </p:sp>
      <p:sp>
        <p:nvSpPr>
          <p:cNvPr id="3" name="Content Placeholder 4">
            <a:extLst>
              <a:ext uri="{FF2B5EF4-FFF2-40B4-BE49-F238E27FC236}">
                <a16:creationId xmlns:a16="http://schemas.microsoft.com/office/drawing/2014/main" id="{6928F9FD-A3A6-53B1-ADE6-AAC7424721AE}"/>
              </a:ext>
            </a:extLst>
          </p:cNvPr>
          <p:cNvSpPr txBox="1">
            <a:spLocks/>
          </p:cNvSpPr>
          <p:nvPr>
            <p:extLst>
              <p:ext uri="{E7BDC344-281C-4309-B0C6-D0EE65EED2A8}">
                <p202:designPr xmlns:p202="http://schemas.microsoft.com/office/powerpoint/2020/02/main">
                  <p202:designTagLst>
                    <p202:designTag name="ARCH:1:CLS" val="InformationBlock"/>
                    <p202:designTag name="ARCH:1:VSVAR" val="TitledTextBox"/>
                  </p202:designTagLst>
                </p202:designPr>
              </p:ext>
            </p:extLst>
          </p:nvPr>
        </p:nvSpPr>
        <p:spPr>
          <a:xfrm>
            <a:off x="182768" y="1557338"/>
            <a:ext cx="11061850" cy="2992909"/>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Clr>
                <a:schemeClr val="bg2"/>
              </a:buClr>
              <a:buFont typeface="Wingdings" panose="05000000000000000000" pitchFamily="2" charset="2"/>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Clr>
                <a:schemeClr val="bg2"/>
              </a:buClr>
              <a:buFont typeface="Wingdings" panose="05000000000000000000" pitchFamily="2" charset="2"/>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Clr>
                <a:schemeClr val="bg2"/>
              </a:buClr>
              <a:buFont typeface="Wingdings" panose="05000000000000000000" pitchFamily="2" charset="2"/>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Clr>
                <a:schemeClr val="bg2"/>
              </a:buClr>
              <a:buFont typeface="Wingdings" panose="05000000000000000000" pitchFamily="2" charset="2"/>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Clr>
                <a:schemeClr val="bg2"/>
              </a:buClr>
              <a:buFont typeface="Wingdings" panose="05000000000000000000" pitchFamily="2" charset="2"/>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1">
              <a:defRPr sz="1400"/>
            </a:pPr>
            <a:r>
              <a:rPr lang="en-US" sz="2000" dirty="0"/>
              <a:t>This refers to the ability of </a:t>
            </a:r>
            <a:r>
              <a:rPr lang="en-US" sz="2000" b="1" dirty="0"/>
              <a:t>different blockchain networks to communicate, share data, and transfer assets </a:t>
            </a:r>
            <a:r>
              <a:rPr lang="en-US" sz="2000" dirty="0"/>
              <a:t>seamlessly. Since blockchains often operate in isolation, interoperability is essential for creating a connected ecosystem where decentralized applications (</a:t>
            </a:r>
            <a:r>
              <a:rPr lang="en-US" sz="2000" dirty="0" err="1"/>
              <a:t>dApps</a:t>
            </a:r>
            <a:r>
              <a:rPr lang="en-US" sz="2000" dirty="0"/>
              <a:t>) and assets can work across multiple chains.</a:t>
            </a:r>
          </a:p>
          <a:p>
            <a:pPr lvl="1">
              <a:defRPr sz="1400"/>
            </a:pPr>
            <a:r>
              <a:rPr lang="en-GB" sz="2000" b="1" dirty="0"/>
              <a:t>Cross-Chain Protocols</a:t>
            </a:r>
            <a:r>
              <a:rPr lang="en-GB" sz="2000" dirty="0"/>
              <a:t>: </a:t>
            </a:r>
            <a:r>
              <a:rPr lang="en-US" sz="2000" dirty="0"/>
              <a:t>These are </a:t>
            </a:r>
            <a:r>
              <a:rPr lang="en-US" sz="2000" b="1" dirty="0"/>
              <a:t>technical frameworks or standards</a:t>
            </a:r>
            <a:r>
              <a:rPr lang="en-US" sz="2000" dirty="0"/>
              <a:t> that allow blockchains to interact. They define how messages, transactions, and data are exchanged between chain</a:t>
            </a:r>
          </a:p>
          <a:p>
            <a:pPr lvl="1">
              <a:defRPr sz="1400"/>
            </a:pPr>
            <a:r>
              <a:rPr lang="en-GB" sz="2000" b="1" dirty="0"/>
              <a:t>Bridges</a:t>
            </a:r>
            <a:r>
              <a:rPr lang="en-GB" sz="2000" dirty="0"/>
              <a:t>: </a:t>
            </a:r>
            <a:r>
              <a:rPr lang="en-US" sz="2000" dirty="0"/>
              <a:t>Bridges are </a:t>
            </a:r>
            <a:r>
              <a:rPr lang="en-US" sz="2000" b="1" dirty="0"/>
              <a:t>applications or smart contracts</a:t>
            </a:r>
            <a:r>
              <a:rPr lang="en-US" sz="2000" dirty="0"/>
              <a:t> that connect two blockchains, enabling asset and data transfers. They often lock tokens on one chain and mint equivalent tokens on another.</a:t>
            </a:r>
          </a:p>
          <a:p>
            <a:r>
              <a:rPr lang="en-US" sz="2000" b="1" dirty="0">
                <a:cs typeface="Arial" panose="020B0604020202020204" pitchFamily="34" charset="0"/>
              </a:rPr>
              <a:t>Why it matters:</a:t>
            </a:r>
          </a:p>
          <a:p>
            <a:pPr lvl="1">
              <a:defRPr sz="1400"/>
            </a:pPr>
            <a:r>
              <a:rPr lang="en-US" sz="2000" dirty="0"/>
              <a:t>Enables cross-chain asset transfers (e.g., moving tokens from Ethereum to Bitcoin).</a:t>
            </a:r>
          </a:p>
          <a:p>
            <a:pPr lvl="1">
              <a:defRPr sz="1400"/>
            </a:pPr>
            <a:r>
              <a:rPr lang="en-US" sz="2000" dirty="0"/>
              <a:t>Facilitates data sharing for multi-chain </a:t>
            </a:r>
            <a:r>
              <a:rPr lang="en-US" sz="2000" dirty="0" err="1"/>
              <a:t>dApps</a:t>
            </a:r>
            <a:r>
              <a:rPr lang="en-US" sz="2000" dirty="0"/>
              <a:t>.</a:t>
            </a:r>
          </a:p>
          <a:p>
            <a:pPr lvl="1">
              <a:defRPr sz="1400"/>
            </a:pPr>
            <a:r>
              <a:rPr lang="en-US" sz="2000" dirty="0"/>
              <a:t>Reduces fragmentation in the blockchain ecosystem.</a:t>
            </a:r>
          </a:p>
          <a:p>
            <a:pPr lvl="0" eaLnBrk="0" fontAlgn="base" hangingPunct="0">
              <a:lnSpc>
                <a:spcPct val="100000"/>
              </a:lnSpc>
              <a:spcBef>
                <a:spcPct val="0"/>
              </a:spcBef>
              <a:spcAft>
                <a:spcPct val="0"/>
              </a:spcAft>
              <a:buClrTx/>
              <a:buFontTx/>
              <a:buChar char="•"/>
            </a:pPr>
            <a:endParaRPr lang="en-US" altLang="en-US" sz="1800" dirty="0">
              <a:latin typeface="Arial" panose="020B0604020202020204" pitchFamily="34" charset="0"/>
            </a:endParaRPr>
          </a:p>
          <a:p>
            <a:pPr lvl="0" eaLnBrk="0" fontAlgn="base" hangingPunct="0">
              <a:lnSpc>
                <a:spcPct val="100000"/>
              </a:lnSpc>
              <a:spcBef>
                <a:spcPct val="0"/>
              </a:spcBef>
              <a:spcAft>
                <a:spcPct val="0"/>
              </a:spcAft>
              <a:buClrTx/>
              <a:buFontTx/>
              <a:buChar char="•"/>
            </a:pPr>
            <a:endParaRPr lang="en-US" altLang="en-US" sz="1800" dirty="0">
              <a:latin typeface="Arial" panose="020B0604020202020204" pitchFamily="34" charset="0"/>
            </a:endParaRPr>
          </a:p>
          <a:p>
            <a:pPr>
              <a:spcBef>
                <a:spcPts val="2500"/>
              </a:spcBef>
            </a:pPr>
            <a:endParaRPr lang="en-US" sz="2000" dirty="0"/>
          </a:p>
          <a:p>
            <a:pPr>
              <a:spcBef>
                <a:spcPts val="2500"/>
              </a:spcBef>
            </a:pPr>
            <a:endParaRPr lang="en-US" sz="2000" dirty="0"/>
          </a:p>
          <a:p>
            <a:pPr>
              <a:spcBef>
                <a:spcPts val="2500"/>
              </a:spcBef>
            </a:pPr>
            <a:endParaRPr lang="en-US" sz="2000" dirty="0"/>
          </a:p>
          <a:p>
            <a:pPr>
              <a:spcBef>
                <a:spcPts val="2500"/>
              </a:spcBef>
            </a:pPr>
            <a:endParaRPr lang="en-US" sz="1867" b="1" dirty="0"/>
          </a:p>
        </p:txBody>
      </p:sp>
    </p:spTree>
    <p:extLst>
      <p:ext uri="{BB962C8B-B14F-4D97-AF65-F5344CB8AC3E}">
        <p14:creationId xmlns:p14="http://schemas.microsoft.com/office/powerpoint/2010/main" val="408231896"/>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50"/>
                                  </p:stCondLst>
                                  <p:iterate>
                                    <p:tmPct val="10000"/>
                                  </p:iterate>
                                  <p:childTnLst>
                                    <p:set>
                                      <p:cBhvr>
                                        <p:cTn id="6" dur="1" fill="hold">
                                          <p:stCondLst>
                                            <p:cond delay="0"/>
                                          </p:stCondLst>
                                        </p:cTn>
                                        <p:tgtEl>
                                          <p:spTgt spid="3"/>
                                        </p:tgtEl>
                                        <p:attrNameLst>
                                          <p:attrName>style.visibility</p:attrName>
                                        </p:attrNameLst>
                                      </p:cBhvr>
                                      <p:to>
                                        <p:strVal val="visible"/>
                                      </p:to>
                                    </p:set>
                                    <p:animEffect transition="in" filter="fade">
                                      <p:cBhvr>
                                        <p:cTn id="7" dur="250"/>
                                        <p:tgtEl>
                                          <p:spTgt spid="3"/>
                                        </p:tgtEl>
                                      </p:cBhvr>
                                    </p:animEffect>
                                    <p:anim calcmode="lin" valueType="num">
                                      <p:cBhvr>
                                        <p:cTn id="8" dur="250" fill="hold"/>
                                        <p:tgtEl>
                                          <p:spTgt spid="3"/>
                                        </p:tgtEl>
                                        <p:attrNameLst>
                                          <p:attrName>ppt_x</p:attrName>
                                        </p:attrNameLst>
                                      </p:cBhvr>
                                      <p:tavLst>
                                        <p:tav tm="0">
                                          <p:val>
                                            <p:strVal val="#ppt_x"/>
                                          </p:val>
                                        </p:tav>
                                        <p:tav tm="100000">
                                          <p:val>
                                            <p:strVal val="#ppt_x"/>
                                          </p:val>
                                        </p:tav>
                                      </p:tavLst>
                                    </p:anim>
                                    <p:anim calcmode="lin" valueType="num">
                                      <p:cBhvr>
                                        <p:cTn id="9" dur="25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72" name="Picture 24" descr="Beeple Everydays NFT">
            <a:extLst>
              <a:ext uri="{FF2B5EF4-FFF2-40B4-BE49-F238E27FC236}">
                <a16:creationId xmlns:a16="http://schemas.microsoft.com/office/drawing/2014/main" id="{0537FEBC-CF00-348C-5CD1-441321385DE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077624" y="4522923"/>
            <a:ext cx="1898627" cy="717351"/>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5E67DBA3-057C-39B3-2112-FA4F1EFB8554}"/>
              </a:ext>
            </a:extLst>
          </p:cNvPr>
          <p:cNvSpPr>
            <a:spLocks noGrp="1"/>
          </p:cNvSpPr>
          <p:nvPr>
            <p:ph type="title"/>
          </p:nvPr>
        </p:nvSpPr>
        <p:spPr>
          <a:xfrm>
            <a:off x="838200" y="365125"/>
            <a:ext cx="10515600" cy="1325563"/>
          </a:xfrm>
        </p:spPr>
        <p:txBody>
          <a:bodyPr anchor="ctr">
            <a:normAutofit/>
          </a:bodyPr>
          <a:lstStyle/>
          <a:p>
            <a:r>
              <a:rPr lang="en-GB" dirty="0"/>
              <a:t>Crypto Tokens</a:t>
            </a:r>
          </a:p>
        </p:txBody>
      </p:sp>
      <p:sp>
        <p:nvSpPr>
          <p:cNvPr id="3" name="Content Placeholder 4">
            <a:extLst>
              <a:ext uri="{FF2B5EF4-FFF2-40B4-BE49-F238E27FC236}">
                <a16:creationId xmlns:a16="http://schemas.microsoft.com/office/drawing/2014/main" id="{97E274F8-485D-CCFF-7F35-BF144ADE4AF8}"/>
              </a:ext>
            </a:extLst>
          </p:cNvPr>
          <p:cNvSpPr txBox="1">
            <a:spLocks/>
          </p:cNvSpPr>
          <p:nvPr>
            <p:extLst>
              <p:ext uri="{E7BDC344-281C-4309-B0C6-D0EE65EED2A8}">
                <p202:designPr xmlns:p202="http://schemas.microsoft.com/office/powerpoint/2020/02/main">
                  <p202:designTagLst>
                    <p202:designTag name="ARCH:1:CLS" val="InformationBlock"/>
                    <p202:designTag name="ARCH:1:VSVAR" val="TitledTextBox"/>
                  </p202:designTagLst>
                </p202:designPr>
              </p:ext>
            </p:extLst>
          </p:nvPr>
        </p:nvSpPr>
        <p:spPr>
          <a:xfrm>
            <a:off x="215749" y="1471680"/>
            <a:ext cx="9487809" cy="5543269"/>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Clr>
                <a:schemeClr val="bg2"/>
              </a:buClr>
              <a:buFont typeface="Wingdings" panose="05000000000000000000" pitchFamily="2" charset="2"/>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Clr>
                <a:schemeClr val="bg2"/>
              </a:buClr>
              <a:buFont typeface="Wingdings" panose="05000000000000000000" pitchFamily="2" charset="2"/>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Clr>
                <a:schemeClr val="bg2"/>
              </a:buClr>
              <a:buFont typeface="Wingdings" panose="05000000000000000000" pitchFamily="2" charset="2"/>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Clr>
                <a:schemeClr val="bg2"/>
              </a:buClr>
              <a:buFont typeface="Wingdings" panose="05000000000000000000" pitchFamily="2" charset="2"/>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Clr>
                <a:schemeClr val="bg2"/>
              </a:buClr>
              <a:buFont typeface="Wingdings" panose="05000000000000000000" pitchFamily="2" charset="2"/>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1" indent="0">
              <a:spcBef>
                <a:spcPts val="1000"/>
              </a:spcBef>
              <a:buNone/>
              <a:defRPr sz="1400"/>
            </a:pPr>
            <a:r>
              <a:rPr lang="en-US" sz="2000" b="1" dirty="0">
                <a:latin typeface="Calibri(body)"/>
                <a:cs typeface="Arial" panose="020B0604020202020204" pitchFamily="34" charset="0"/>
              </a:rPr>
              <a:t>Crypto tokens are digital assets that serve multiple purposes across different layers of the blockchain ecosystem</a:t>
            </a:r>
          </a:p>
          <a:p>
            <a:pPr lvl="1" fontAlgn="base">
              <a:spcAft>
                <a:spcPct val="0"/>
              </a:spcAft>
              <a:defRPr sz="1400"/>
            </a:pPr>
            <a:r>
              <a:rPr lang="en-GB" sz="2000" b="1" dirty="0"/>
              <a:t>Infrastructure Layer</a:t>
            </a:r>
            <a:r>
              <a:rPr lang="en-GB" sz="2000" dirty="0"/>
              <a:t>: </a:t>
            </a:r>
            <a:r>
              <a:rPr lang="en-US" altLang="en-US" sz="2000" dirty="0"/>
              <a:t>Used for transaction fees and securing the network. </a:t>
            </a:r>
            <a:endParaRPr lang="en-GB" altLang="en-US" sz="2000" dirty="0"/>
          </a:p>
          <a:p>
            <a:pPr lvl="1" fontAlgn="base">
              <a:spcAft>
                <a:spcPct val="0"/>
              </a:spcAft>
              <a:defRPr sz="1400"/>
            </a:pPr>
            <a:r>
              <a:rPr lang="en-GB" sz="2000" b="1" dirty="0"/>
              <a:t>Application Layer</a:t>
            </a:r>
            <a:r>
              <a:rPr lang="en-GB" sz="2000" dirty="0"/>
              <a:t>: </a:t>
            </a:r>
            <a:r>
              <a:rPr lang="en-US" altLang="en-US" sz="2000" dirty="0"/>
              <a:t>Utility and Governance Tokens: Enable interaction with </a:t>
            </a:r>
            <a:r>
              <a:rPr lang="en-US" altLang="en-US" sz="2000" dirty="0" err="1"/>
              <a:t>dApps</a:t>
            </a:r>
            <a:r>
              <a:rPr lang="en-US" altLang="en-US" sz="2000" dirty="0"/>
              <a:t> and smart contracts. </a:t>
            </a:r>
          </a:p>
          <a:p>
            <a:pPr lvl="1" fontAlgn="base">
              <a:spcAft>
                <a:spcPct val="0"/>
              </a:spcAft>
              <a:defRPr sz="1400"/>
            </a:pPr>
            <a:r>
              <a:rPr lang="en-GB" sz="2000" b="1" dirty="0"/>
              <a:t>Financial Layer</a:t>
            </a:r>
            <a:r>
              <a:rPr lang="en-GB" sz="2000" dirty="0"/>
              <a:t>: </a:t>
            </a:r>
            <a:r>
              <a:rPr lang="en-US" sz="2000" b="1" dirty="0"/>
              <a:t>Stablecoins</a:t>
            </a:r>
            <a:r>
              <a:rPr lang="en-US" sz="2000" dirty="0"/>
              <a:t>, DeFi and CBDC</a:t>
            </a:r>
          </a:p>
          <a:p>
            <a:pPr lvl="1" fontAlgn="base">
              <a:spcAft>
                <a:spcPct val="0"/>
              </a:spcAft>
              <a:defRPr sz="1400"/>
            </a:pPr>
            <a:r>
              <a:rPr lang="en-GB" sz="2000" b="1" dirty="0"/>
              <a:t>Community Layer</a:t>
            </a:r>
            <a:r>
              <a:rPr lang="en-US" sz="2000" dirty="0"/>
              <a:t>: Meme coins, </a:t>
            </a:r>
            <a:r>
              <a:rPr lang="en-US" sz="2000" dirty="0" err="1"/>
              <a:t>GameFi</a:t>
            </a:r>
            <a:r>
              <a:rPr lang="en-US" sz="2000" dirty="0"/>
              <a:t> tokens</a:t>
            </a:r>
          </a:p>
          <a:p>
            <a:pPr lvl="1" fontAlgn="base">
              <a:spcAft>
                <a:spcPct val="0"/>
              </a:spcAft>
              <a:defRPr sz="1400"/>
            </a:pPr>
            <a:r>
              <a:rPr lang="en-US" sz="2000" b="1" dirty="0"/>
              <a:t>Security tokens: </a:t>
            </a:r>
            <a:r>
              <a:rPr lang="en-US" sz="2000" dirty="0"/>
              <a:t>Crypto tokens that represent ownership or rights in real-world assets or financial instruments, and they are regulated under securities laws.</a:t>
            </a:r>
          </a:p>
          <a:p>
            <a:pPr lvl="1" fontAlgn="base">
              <a:spcAft>
                <a:spcPct val="0"/>
              </a:spcAft>
              <a:defRPr sz="1400"/>
            </a:pPr>
            <a:r>
              <a:rPr lang="en-US" sz="2000" b="1" dirty="0"/>
              <a:t>Non-Fungible tokens (NFT)</a:t>
            </a:r>
          </a:p>
          <a:p>
            <a:pPr lvl="1" fontAlgn="base">
              <a:spcAft>
                <a:spcPct val="0"/>
              </a:spcAft>
              <a:defRPr sz="1400"/>
            </a:pPr>
            <a:r>
              <a:rPr lang="en-US" sz="2000" dirty="0"/>
              <a:t>Wrapped tokens</a:t>
            </a:r>
          </a:p>
          <a:p>
            <a:pPr eaLnBrk="0" fontAlgn="base" hangingPunct="0">
              <a:lnSpc>
                <a:spcPct val="100000"/>
              </a:lnSpc>
              <a:spcBef>
                <a:spcPct val="0"/>
              </a:spcBef>
              <a:spcAft>
                <a:spcPct val="0"/>
              </a:spcAft>
              <a:buClrTx/>
            </a:pPr>
            <a:r>
              <a:rPr lang="en-GB" sz="2000" b="1" dirty="0"/>
              <a:t>Token Standards</a:t>
            </a:r>
          </a:p>
          <a:p>
            <a:pPr lvl="1" fontAlgn="base">
              <a:spcAft>
                <a:spcPct val="0"/>
              </a:spcAft>
              <a:defRPr sz="1400"/>
            </a:pPr>
            <a:r>
              <a:rPr lang="en-GB" sz="2000" dirty="0"/>
              <a:t>Common token standards include ERC-20 for fungible tokens and ERC-721 for NFTs</a:t>
            </a:r>
            <a:endParaRPr lang="en-US" sz="2000" dirty="0"/>
          </a:p>
          <a:p>
            <a:pPr lvl="0" eaLnBrk="0" fontAlgn="base" hangingPunct="0">
              <a:lnSpc>
                <a:spcPct val="100000"/>
              </a:lnSpc>
              <a:spcBef>
                <a:spcPct val="0"/>
              </a:spcBef>
              <a:spcAft>
                <a:spcPct val="0"/>
              </a:spcAft>
              <a:buClrTx/>
              <a:buFontTx/>
              <a:buChar char="•"/>
            </a:pPr>
            <a:endParaRPr lang="en-GB" sz="2000" dirty="0"/>
          </a:p>
          <a:p>
            <a:pPr marL="457200" lvl="1" indent="0">
              <a:buNone/>
              <a:defRPr sz="1400"/>
            </a:pPr>
            <a:endParaRPr lang="en-US" sz="1867" b="1" dirty="0"/>
          </a:p>
        </p:txBody>
      </p:sp>
      <p:pic>
        <p:nvPicPr>
          <p:cNvPr id="2050" name="Picture 2">
            <a:extLst>
              <a:ext uri="{FF2B5EF4-FFF2-40B4-BE49-F238E27FC236}">
                <a16:creationId xmlns:a16="http://schemas.microsoft.com/office/drawing/2014/main" id="{368E2BB1-38D4-66C9-712B-2DE7EBF18ED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911436" y="1477072"/>
            <a:ext cx="930607" cy="575484"/>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a:extLst>
              <a:ext uri="{FF2B5EF4-FFF2-40B4-BE49-F238E27FC236}">
                <a16:creationId xmlns:a16="http://schemas.microsoft.com/office/drawing/2014/main" id="{C3319142-E5E6-CDC5-EF85-495CAF9B8ED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846125" y="2194221"/>
            <a:ext cx="1057120" cy="575484"/>
          </a:xfrm>
          <a:prstGeom prst="rect">
            <a:avLst/>
          </a:prstGeom>
          <a:noFill/>
          <a:extLst>
            <a:ext uri="{909E8E84-426E-40DD-AFC4-6F175D3DCCD1}">
              <a14:hiddenFill xmlns:a14="http://schemas.microsoft.com/office/drawing/2010/main">
                <a:solidFill>
                  <a:srgbClr val="FFFFFF"/>
                </a:solidFill>
              </a14:hiddenFill>
            </a:ext>
          </a:extLst>
        </p:spPr>
      </p:pic>
      <p:pic>
        <p:nvPicPr>
          <p:cNvPr id="2068" name="Picture 20" descr="floki crypto logo from cryptologos.cc">
            <a:extLst>
              <a:ext uri="{FF2B5EF4-FFF2-40B4-BE49-F238E27FC236}">
                <a16:creationId xmlns:a16="http://schemas.microsoft.com/office/drawing/2014/main" id="{C3F956D6-D0FC-6A96-B556-C1EB01ED7DEA}"/>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1167650" y="3548682"/>
            <a:ext cx="794953" cy="794953"/>
          </a:xfrm>
          <a:prstGeom prst="rect">
            <a:avLst/>
          </a:prstGeom>
          <a:noFill/>
          <a:extLst>
            <a:ext uri="{909E8E84-426E-40DD-AFC4-6F175D3DCCD1}">
              <a14:hiddenFill xmlns:a14="http://schemas.microsoft.com/office/drawing/2010/main">
                <a:solidFill>
                  <a:srgbClr val="FFFFFF"/>
                </a:solidFill>
              </a14:hiddenFill>
            </a:ext>
          </a:extLst>
        </p:spPr>
      </p:pic>
      <p:pic>
        <p:nvPicPr>
          <p:cNvPr id="2070" name="Picture 22" descr="crypto logo wrapped bitcoin from uxwing.com">
            <a:extLst>
              <a:ext uri="{FF2B5EF4-FFF2-40B4-BE49-F238E27FC236}">
                <a16:creationId xmlns:a16="http://schemas.microsoft.com/office/drawing/2014/main" id="{E1C45053-AA66-C3C7-1CAB-7FDC97894D90}"/>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0766341" y="5327448"/>
            <a:ext cx="604229" cy="604229"/>
          </a:xfrm>
          <a:prstGeom prst="rect">
            <a:avLst/>
          </a:prstGeom>
          <a:noFill/>
          <a:extLst>
            <a:ext uri="{909E8E84-426E-40DD-AFC4-6F175D3DCCD1}">
              <a14:hiddenFill xmlns:a14="http://schemas.microsoft.com/office/drawing/2010/main">
                <a:solidFill>
                  <a:srgbClr val="FFFFFF"/>
                </a:solidFill>
              </a14:hiddenFill>
            </a:ext>
          </a:extLst>
        </p:spPr>
      </p:pic>
      <p:pic>
        <p:nvPicPr>
          <p:cNvPr id="2062" name="Picture 14" descr="Circle Logo &amp; Brand Assets (SVG, PNG and vector) - Brandfetch">
            <a:extLst>
              <a:ext uri="{FF2B5EF4-FFF2-40B4-BE49-F238E27FC236}">
                <a16:creationId xmlns:a16="http://schemas.microsoft.com/office/drawing/2014/main" id="{C533C7A7-6BC1-6ED1-2FC0-2CD90B1FA247}"/>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9735053" y="2769705"/>
            <a:ext cx="1299900" cy="931272"/>
          </a:xfrm>
          <a:prstGeom prst="rect">
            <a:avLst/>
          </a:prstGeom>
          <a:noFill/>
          <a:extLst>
            <a:ext uri="{909E8E84-426E-40DD-AFC4-6F175D3DCCD1}">
              <a14:hiddenFill xmlns:a14="http://schemas.microsoft.com/office/drawing/2010/main">
                <a:solidFill>
                  <a:srgbClr val="FFFFFF"/>
                </a:solidFill>
              </a14:hiddenFill>
            </a:ext>
          </a:extLst>
        </p:spPr>
      </p:pic>
      <p:pic>
        <p:nvPicPr>
          <p:cNvPr id="2058" name="Picture 10" descr="logo uniswap from cryptologos.cc">
            <a:extLst>
              <a:ext uri="{FF2B5EF4-FFF2-40B4-BE49-F238E27FC236}">
                <a16:creationId xmlns:a16="http://schemas.microsoft.com/office/drawing/2014/main" id="{14E09EFA-44D6-73CE-0DF7-B6D2424B93F4}"/>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1099951" y="2003971"/>
            <a:ext cx="876300" cy="876300"/>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Images de Ethereum logo – Téléchargement gratuit sur Freepik">
            <a:extLst>
              <a:ext uri="{FF2B5EF4-FFF2-40B4-BE49-F238E27FC236}">
                <a16:creationId xmlns:a16="http://schemas.microsoft.com/office/drawing/2014/main" id="{F0388A5D-4B7B-E3EE-FA10-82029CAC00AF}"/>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1068456" y="1435282"/>
            <a:ext cx="1107459" cy="717351"/>
          </a:xfrm>
          <a:prstGeom prst="rect">
            <a:avLst/>
          </a:prstGeom>
          <a:noFill/>
          <a:extLst>
            <a:ext uri="{909E8E84-426E-40DD-AFC4-6F175D3DCCD1}">
              <a14:hiddenFill xmlns:a14="http://schemas.microsoft.com/office/drawing/2010/main">
                <a:solidFill>
                  <a:srgbClr val="FFFFFF"/>
                </a:solidFill>
              </a14:hiddenFill>
            </a:ext>
          </a:extLst>
        </p:spPr>
      </p:pic>
      <p:pic>
        <p:nvPicPr>
          <p:cNvPr id="2074" name="Picture 26">
            <a:extLst>
              <a:ext uri="{FF2B5EF4-FFF2-40B4-BE49-F238E27FC236}">
                <a16:creationId xmlns:a16="http://schemas.microsoft.com/office/drawing/2014/main" id="{2A01049F-E357-E307-DEB1-24DFF62D68CB}"/>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1167650" y="2922024"/>
            <a:ext cx="731760" cy="640832"/>
          </a:xfrm>
          <a:prstGeom prst="rect">
            <a:avLst/>
          </a:prstGeom>
          <a:noFill/>
          <a:extLst>
            <a:ext uri="{909E8E84-426E-40DD-AFC4-6F175D3DCCD1}">
              <a14:hiddenFill xmlns:a14="http://schemas.microsoft.com/office/drawing/2010/main">
                <a:solidFill>
                  <a:srgbClr val="FFFFFF"/>
                </a:solidFill>
              </a14:hiddenFill>
            </a:ext>
          </a:extLst>
        </p:spPr>
      </p:pic>
      <p:pic>
        <p:nvPicPr>
          <p:cNvPr id="2064" name="Picture 16" descr="logo pepe crypto from cryptologos.cc">
            <a:extLst>
              <a:ext uri="{FF2B5EF4-FFF2-40B4-BE49-F238E27FC236}">
                <a16:creationId xmlns:a16="http://schemas.microsoft.com/office/drawing/2014/main" id="{247FF1AF-FDCB-8F2B-DCB3-44D3A0C6CAD9}"/>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10137688" y="3615408"/>
            <a:ext cx="737410" cy="737410"/>
          </a:xfrm>
          <a:prstGeom prst="rect">
            <a:avLst/>
          </a:prstGeom>
          <a:noFill/>
          <a:extLst>
            <a:ext uri="{909E8E84-426E-40DD-AFC4-6F175D3DCCD1}">
              <a14:hiddenFill xmlns:a14="http://schemas.microsoft.com/office/drawing/2010/main">
                <a:solidFill>
                  <a:srgbClr val="FFFFFF"/>
                </a:solidFill>
              </a14:hiddenFill>
            </a:ext>
          </a:extLst>
        </p:spPr>
      </p:pic>
      <p:pic>
        <p:nvPicPr>
          <p:cNvPr id="2060" name="Picture 12">
            <a:extLst>
              <a:ext uri="{FF2B5EF4-FFF2-40B4-BE49-F238E27FC236}">
                <a16:creationId xmlns:a16="http://schemas.microsoft.com/office/drawing/2014/main" id="{ACE2D5E2-DFBF-09E4-D8AC-427EB2C41992}"/>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8795613" y="2973701"/>
            <a:ext cx="1061229" cy="52327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34393366"/>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50"/>
                                  </p:stCondLst>
                                  <p:iterate>
                                    <p:tmPct val="10000"/>
                                  </p:iterate>
                                  <p:childTnLst>
                                    <p:set>
                                      <p:cBhvr>
                                        <p:cTn id="6" dur="1" fill="hold">
                                          <p:stCondLst>
                                            <p:cond delay="0"/>
                                          </p:stCondLst>
                                        </p:cTn>
                                        <p:tgtEl>
                                          <p:spTgt spid="3"/>
                                        </p:tgtEl>
                                        <p:attrNameLst>
                                          <p:attrName>style.visibility</p:attrName>
                                        </p:attrNameLst>
                                      </p:cBhvr>
                                      <p:to>
                                        <p:strVal val="visible"/>
                                      </p:to>
                                    </p:set>
                                    <p:animEffect transition="in" filter="fade">
                                      <p:cBhvr>
                                        <p:cTn id="7" dur="250"/>
                                        <p:tgtEl>
                                          <p:spTgt spid="3"/>
                                        </p:tgtEl>
                                      </p:cBhvr>
                                    </p:animEffect>
                                    <p:anim calcmode="lin" valueType="num">
                                      <p:cBhvr>
                                        <p:cTn id="8" dur="250" fill="hold"/>
                                        <p:tgtEl>
                                          <p:spTgt spid="3"/>
                                        </p:tgtEl>
                                        <p:attrNameLst>
                                          <p:attrName>ppt_x</p:attrName>
                                        </p:attrNameLst>
                                      </p:cBhvr>
                                      <p:tavLst>
                                        <p:tav tm="0">
                                          <p:val>
                                            <p:strVal val="#ppt_x"/>
                                          </p:val>
                                        </p:tav>
                                        <p:tav tm="100000">
                                          <p:val>
                                            <p:strVal val="#ppt_x"/>
                                          </p:val>
                                        </p:tav>
                                      </p:tavLst>
                                    </p:anim>
                                    <p:anim calcmode="lin" valueType="num">
                                      <p:cBhvr>
                                        <p:cTn id="9" dur="25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40A4FB-B660-17C1-FCFE-5F481E5FC431}"/>
              </a:ext>
            </a:extLst>
          </p:cNvPr>
          <p:cNvSpPr>
            <a:spLocks noGrp="1"/>
          </p:cNvSpPr>
          <p:nvPr>
            <p:ph type="title"/>
          </p:nvPr>
        </p:nvSpPr>
        <p:spPr>
          <a:xfrm>
            <a:off x="838200" y="365125"/>
            <a:ext cx="10515600" cy="1325563"/>
          </a:xfrm>
        </p:spPr>
        <p:txBody>
          <a:bodyPr anchor="ctr">
            <a:normAutofit/>
          </a:bodyPr>
          <a:lstStyle/>
          <a:p>
            <a:r>
              <a:rPr lang="en-GB" dirty="0"/>
              <a:t>Crypto Exchanges</a:t>
            </a:r>
          </a:p>
        </p:txBody>
      </p:sp>
      <p:sp>
        <p:nvSpPr>
          <p:cNvPr id="3" name="Content Placeholder 4">
            <a:extLst>
              <a:ext uri="{FF2B5EF4-FFF2-40B4-BE49-F238E27FC236}">
                <a16:creationId xmlns:a16="http://schemas.microsoft.com/office/drawing/2014/main" id="{D08C5B8B-9891-9508-C247-BEF08CF87D09}"/>
              </a:ext>
            </a:extLst>
          </p:cNvPr>
          <p:cNvSpPr txBox="1">
            <a:spLocks/>
          </p:cNvSpPr>
          <p:nvPr>
            <p:extLst>
              <p:ext uri="{E7BDC344-281C-4309-B0C6-D0EE65EED2A8}">
                <p202:designPr xmlns:p202="http://schemas.microsoft.com/office/powerpoint/2020/02/main">
                  <p202:designTagLst>
                    <p202:designTag name="ARCH:1:CLS" val="InformationBlock"/>
                    <p202:designTag name="ARCH:1:VSVAR" val="TitledTextBox"/>
                  </p202:designTagLst>
                </p202:designPr>
              </p:ext>
            </p:extLst>
          </p:nvPr>
        </p:nvSpPr>
        <p:spPr>
          <a:xfrm>
            <a:off x="215750" y="1417088"/>
            <a:ext cx="7222280" cy="6202912"/>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Clr>
                <a:schemeClr val="bg2"/>
              </a:buClr>
              <a:buFont typeface="Wingdings" panose="05000000000000000000" pitchFamily="2" charset="2"/>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Clr>
                <a:schemeClr val="bg2"/>
              </a:buClr>
              <a:buFont typeface="Wingdings" panose="05000000000000000000" pitchFamily="2" charset="2"/>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Clr>
                <a:schemeClr val="bg2"/>
              </a:buClr>
              <a:buFont typeface="Wingdings" panose="05000000000000000000" pitchFamily="2" charset="2"/>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Clr>
                <a:schemeClr val="bg2"/>
              </a:buClr>
              <a:buFont typeface="Wingdings" panose="05000000000000000000" pitchFamily="2" charset="2"/>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Clr>
                <a:schemeClr val="bg2"/>
              </a:buClr>
              <a:buFont typeface="Wingdings" panose="05000000000000000000" pitchFamily="2" charset="2"/>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ts val="2500"/>
              </a:spcBef>
            </a:pPr>
            <a:r>
              <a:rPr lang="en-US" sz="2000" b="1" dirty="0">
                <a:latin typeface="Calibri(body)"/>
                <a:cs typeface="Arial" panose="020B0604020202020204" pitchFamily="34" charset="0"/>
              </a:rPr>
              <a:t>Play a critical role in the cryptocurrency ecosystem</a:t>
            </a:r>
            <a:endParaRPr lang="en-GB" sz="2000" b="1" dirty="0">
              <a:latin typeface="Calibri(body)"/>
              <a:cs typeface="Arial" panose="020B0604020202020204" pitchFamily="34" charset="0"/>
            </a:endParaRPr>
          </a:p>
          <a:p>
            <a:pPr lvl="1" fontAlgn="base">
              <a:spcAft>
                <a:spcPct val="0"/>
              </a:spcAft>
              <a:defRPr sz="1400"/>
            </a:pPr>
            <a:r>
              <a:rPr lang="en-US" sz="2000" dirty="0"/>
              <a:t>Provide access to digital assets</a:t>
            </a:r>
          </a:p>
          <a:p>
            <a:pPr lvl="1" fontAlgn="base">
              <a:spcAft>
                <a:spcPct val="0"/>
              </a:spcAft>
              <a:defRPr sz="1400"/>
            </a:pPr>
            <a:r>
              <a:rPr lang="en-US" sz="2000" dirty="0"/>
              <a:t>Onboarding Users (both retail and institutions )</a:t>
            </a:r>
          </a:p>
          <a:p>
            <a:pPr lvl="1" fontAlgn="base">
              <a:spcAft>
                <a:spcPct val="0"/>
              </a:spcAft>
              <a:defRPr sz="1400"/>
            </a:pPr>
            <a:r>
              <a:rPr lang="en-US" sz="2000" dirty="0"/>
              <a:t>Liquidity Provision </a:t>
            </a:r>
          </a:p>
          <a:p>
            <a:pPr lvl="1" fontAlgn="base">
              <a:spcAft>
                <a:spcPct val="0"/>
              </a:spcAft>
              <a:defRPr sz="1400"/>
            </a:pPr>
            <a:r>
              <a:rPr lang="en-US" sz="2000" dirty="0"/>
              <a:t>Price Discovery </a:t>
            </a:r>
          </a:p>
          <a:p>
            <a:pPr lvl="1" fontAlgn="base">
              <a:spcAft>
                <a:spcPct val="0"/>
              </a:spcAft>
              <a:defRPr sz="1400"/>
            </a:pPr>
            <a:r>
              <a:rPr lang="en-US" sz="2000" dirty="0"/>
              <a:t>Market Expansion </a:t>
            </a:r>
          </a:p>
          <a:p>
            <a:r>
              <a:rPr lang="en-US" sz="2000" b="1" dirty="0">
                <a:latin typeface="Calibri(body)"/>
                <a:cs typeface="Arial" panose="020B0604020202020204" pitchFamily="34" charset="0"/>
              </a:rPr>
              <a:t>Roles and Functions</a:t>
            </a:r>
          </a:p>
          <a:p>
            <a:pPr lvl="1">
              <a:defRPr sz="1400"/>
            </a:pPr>
            <a:r>
              <a:rPr lang="en-US" sz="2000" dirty="0"/>
              <a:t>Token Listings </a:t>
            </a:r>
          </a:p>
          <a:p>
            <a:pPr lvl="1">
              <a:defRPr sz="1400"/>
            </a:pPr>
            <a:r>
              <a:rPr lang="en-US" sz="2000" dirty="0"/>
              <a:t>Trading Infrastructure and trading options</a:t>
            </a:r>
          </a:p>
          <a:p>
            <a:pPr lvl="1">
              <a:defRPr sz="1400"/>
            </a:pPr>
            <a:r>
              <a:rPr lang="en-US" sz="2000" dirty="0"/>
              <a:t>Custody Services </a:t>
            </a:r>
          </a:p>
          <a:p>
            <a:pPr lvl="1">
              <a:defRPr sz="1400"/>
            </a:pPr>
            <a:r>
              <a:rPr lang="en-US" sz="2000" dirty="0"/>
              <a:t>Staking and Yield farming</a:t>
            </a:r>
          </a:p>
          <a:p>
            <a:pPr lvl="1">
              <a:defRPr sz="1400"/>
            </a:pPr>
            <a:r>
              <a:rPr lang="en-US" sz="2000" dirty="0"/>
              <a:t>Compliance and regulation </a:t>
            </a:r>
          </a:p>
          <a:p>
            <a:pPr lvl="1">
              <a:defRPr sz="1400"/>
            </a:pPr>
            <a:r>
              <a:rPr lang="en-US" sz="2000" dirty="0"/>
              <a:t>Innovation Hub </a:t>
            </a:r>
            <a:endParaRPr lang="en-US" sz="1867" b="1" dirty="0"/>
          </a:p>
        </p:txBody>
      </p:sp>
      <p:graphicFrame>
        <p:nvGraphicFramePr>
          <p:cNvPr id="7" name="Table 6">
            <a:extLst>
              <a:ext uri="{FF2B5EF4-FFF2-40B4-BE49-F238E27FC236}">
                <a16:creationId xmlns:a16="http://schemas.microsoft.com/office/drawing/2014/main" id="{1BB3F4D7-3262-CE25-F7DD-25B23A6E2ACB}"/>
              </a:ext>
            </a:extLst>
          </p:cNvPr>
          <p:cNvGraphicFramePr>
            <a:graphicFrameLocks noGrp="1"/>
          </p:cNvGraphicFramePr>
          <p:nvPr>
            <p:extLst>
              <p:ext uri="{D42A27DB-BD31-4B8C-83A1-F6EECF244321}">
                <p14:modId xmlns:p14="http://schemas.microsoft.com/office/powerpoint/2010/main" val="1480250601"/>
              </p:ext>
            </p:extLst>
          </p:nvPr>
        </p:nvGraphicFramePr>
        <p:xfrm>
          <a:off x="6318913" y="982639"/>
          <a:ext cx="5657337" cy="4884046"/>
        </p:xfrm>
        <a:graphic>
          <a:graphicData uri="http://schemas.openxmlformats.org/drawingml/2006/table">
            <a:tbl>
              <a:tblPr firstRow="1" bandRow="1">
                <a:tableStyleId>{5C22544A-7EE6-4342-B048-85BDC9FD1C3A}</a:tableStyleId>
              </a:tblPr>
              <a:tblGrid>
                <a:gridCol w="2844739">
                  <a:extLst>
                    <a:ext uri="{9D8B030D-6E8A-4147-A177-3AD203B41FA5}">
                      <a16:colId xmlns:a16="http://schemas.microsoft.com/office/drawing/2014/main" val="2298062916"/>
                    </a:ext>
                  </a:extLst>
                </a:gridCol>
                <a:gridCol w="2812598">
                  <a:extLst>
                    <a:ext uri="{9D8B030D-6E8A-4147-A177-3AD203B41FA5}">
                      <a16:colId xmlns:a16="http://schemas.microsoft.com/office/drawing/2014/main" val="1709542026"/>
                    </a:ext>
                  </a:extLst>
                </a:gridCol>
              </a:tblGrid>
              <a:tr h="373057">
                <a:tc>
                  <a:txBody>
                    <a:bodyPr/>
                    <a:lstStyle/>
                    <a:p>
                      <a:pPr algn="ctr"/>
                      <a:r>
                        <a:rPr lang="en-GB" dirty="0"/>
                        <a:t> CEX</a:t>
                      </a:r>
                    </a:p>
                  </a:txBody>
                  <a:tcPr/>
                </a:tc>
                <a:tc>
                  <a:txBody>
                    <a:bodyPr/>
                    <a:lstStyle/>
                    <a:p>
                      <a:pPr algn="ctr"/>
                      <a:r>
                        <a:rPr lang="en-GB" dirty="0"/>
                        <a:t>DEX</a:t>
                      </a:r>
                    </a:p>
                  </a:txBody>
                  <a:tcPr/>
                </a:tc>
                <a:extLst>
                  <a:ext uri="{0D108BD9-81ED-4DB2-BD59-A6C34878D82A}">
                    <a16:rowId xmlns:a16="http://schemas.microsoft.com/office/drawing/2014/main" val="2883463342"/>
                  </a:ext>
                </a:extLst>
              </a:tr>
              <a:tr h="705086">
                <a:tc>
                  <a:txBody>
                    <a:bodyPr/>
                    <a:lstStyle/>
                    <a:p>
                      <a:pPr algn="ctr"/>
                      <a:r>
                        <a:rPr lang="en-US" sz="1600" dirty="0"/>
                        <a:t>Exchange holds user funds (custodial)</a:t>
                      </a:r>
                      <a:endParaRPr lang="en-GB" sz="1600" dirty="0"/>
                    </a:p>
                  </a:txBody>
                  <a:tcPr/>
                </a:tc>
                <a:tc>
                  <a:txBody>
                    <a:bodyPr/>
                    <a:lstStyle/>
                    <a:p>
                      <a:pPr algn="ctr"/>
                      <a:r>
                        <a:rPr lang="en-US" sz="1600" dirty="0"/>
                        <a:t>Users retain control of private keys (non-custodial)</a:t>
                      </a:r>
                      <a:endParaRPr lang="en-GB" sz="1600" dirty="0"/>
                    </a:p>
                  </a:txBody>
                  <a:tcPr/>
                </a:tc>
                <a:extLst>
                  <a:ext uri="{0D108BD9-81ED-4DB2-BD59-A6C34878D82A}">
                    <a16:rowId xmlns:a16="http://schemas.microsoft.com/office/drawing/2014/main" val="1719873226"/>
                  </a:ext>
                </a:extLst>
              </a:tr>
              <a:tr h="1043355">
                <a:tc>
                  <a:txBody>
                    <a:bodyPr/>
                    <a:lstStyle/>
                    <a:p>
                      <a:pPr algn="ctr"/>
                      <a:r>
                        <a:rPr lang="en-US" sz="1600" dirty="0"/>
                        <a:t>High transaction speed due to off-chain order matching</a:t>
                      </a:r>
                      <a:endParaRPr lang="en-GB" sz="1600" dirty="0"/>
                    </a:p>
                  </a:txBody>
                  <a:tcPr/>
                </a:tc>
                <a:tc>
                  <a:txBody>
                    <a:bodyPr/>
                    <a:lstStyle/>
                    <a:p>
                      <a:pPr algn="ctr"/>
                      <a:r>
                        <a:rPr lang="en-US" sz="1600" dirty="0"/>
                        <a:t>Trades settle on-chain, fully auditable</a:t>
                      </a:r>
                      <a:endParaRPr lang="en-GB" sz="1600" dirty="0"/>
                    </a:p>
                  </a:txBody>
                  <a:tcPr/>
                </a:tc>
                <a:extLst>
                  <a:ext uri="{0D108BD9-81ED-4DB2-BD59-A6C34878D82A}">
                    <a16:rowId xmlns:a16="http://schemas.microsoft.com/office/drawing/2014/main" val="3636111417"/>
                  </a:ext>
                </a:extLst>
              </a:tr>
              <a:tr h="802581">
                <a:tc>
                  <a:txBody>
                    <a:bodyPr/>
                    <a:lstStyle/>
                    <a:p>
                      <a:pPr algn="ctr"/>
                      <a:r>
                        <a:rPr lang="en-US" sz="1600" dirty="0"/>
                        <a:t>KYC/AML checks for regulatory compliance</a:t>
                      </a:r>
                      <a:endParaRPr lang="en-GB" sz="1600" dirty="0"/>
                    </a:p>
                  </a:txBody>
                  <a:tcPr/>
                </a:tc>
                <a:tc>
                  <a:txBody>
                    <a:bodyPr/>
                    <a:lstStyle/>
                    <a:p>
                      <a:pPr algn="ctr"/>
                      <a:r>
                        <a:rPr lang="en-US" sz="1600" b="1" dirty="0"/>
                        <a:t>Permissionless</a:t>
                      </a:r>
                      <a:r>
                        <a:rPr lang="en-US" sz="1600" dirty="0"/>
                        <a:t>: No KYC; anyone can trade with a wallet</a:t>
                      </a:r>
                      <a:endParaRPr lang="en-GB" sz="1600" dirty="0"/>
                    </a:p>
                  </a:txBody>
                  <a:tcPr/>
                </a:tc>
                <a:extLst>
                  <a:ext uri="{0D108BD9-81ED-4DB2-BD59-A6C34878D82A}">
                    <a16:rowId xmlns:a16="http://schemas.microsoft.com/office/drawing/2014/main" val="1032192195"/>
                  </a:ext>
                </a:extLst>
              </a:tr>
              <a:tr h="916612">
                <a:tc>
                  <a:txBody>
                    <a:bodyPr/>
                    <a:lstStyle/>
                    <a:p>
                      <a:pPr algn="ctr"/>
                      <a:r>
                        <a:rPr lang="en-US" sz="1600" b="1" dirty="0"/>
                        <a:t>Liquidity</a:t>
                      </a:r>
                      <a:r>
                        <a:rPr lang="en-US" sz="1600" dirty="0"/>
                        <a:t>: Deep liquidity pools, better price discovery </a:t>
                      </a:r>
                      <a:endParaRPr lang="en-GB" sz="1600" dirty="0"/>
                    </a:p>
                  </a:txBody>
                  <a:tcPr/>
                </a:tc>
                <a:tc>
                  <a:txBody>
                    <a:bodyPr/>
                    <a:lstStyle/>
                    <a:p>
                      <a:pPr algn="ctr"/>
                      <a:r>
                        <a:rPr lang="en-US" sz="1600" b="1" dirty="0"/>
                        <a:t>Liquidity</a:t>
                      </a:r>
                      <a:r>
                        <a:rPr lang="en-US" sz="1600" dirty="0"/>
                        <a:t>: Relies on Automated Market Makers (AMMs) and liquidity pools</a:t>
                      </a:r>
                      <a:endParaRPr lang="en-GB" sz="1600" dirty="0"/>
                    </a:p>
                  </a:txBody>
                  <a:tcPr/>
                </a:tc>
                <a:extLst>
                  <a:ext uri="{0D108BD9-81ED-4DB2-BD59-A6C34878D82A}">
                    <a16:rowId xmlns:a16="http://schemas.microsoft.com/office/drawing/2014/main" val="4254283417"/>
                  </a:ext>
                </a:extLst>
              </a:tr>
              <a:tr h="1043355">
                <a:tc>
                  <a:txBody>
                    <a:bodyPr/>
                    <a:lstStyle/>
                    <a:p>
                      <a:pPr algn="ctr"/>
                      <a:r>
                        <a:rPr lang="en-US" sz="1600" b="1" dirty="0"/>
                        <a:t>Fiat On-Ramp</a:t>
                      </a:r>
                      <a:r>
                        <a:rPr lang="en-US" sz="1600" dirty="0"/>
                        <a:t>: Supports deposits/withdrawals in fiat currency</a:t>
                      </a:r>
                      <a:endParaRPr lang="en-GB" sz="1600" dirty="0"/>
                    </a:p>
                  </a:txBody>
                  <a:tcPr/>
                </a:tc>
                <a:tc>
                  <a:txBody>
                    <a:bodyPr/>
                    <a:lstStyle/>
                    <a:p>
                      <a:pPr algn="ctr"/>
                      <a:r>
                        <a:rPr lang="en-US" sz="1600" b="1" dirty="0"/>
                        <a:t>Fiat Support</a:t>
                      </a:r>
                      <a:r>
                        <a:rPr lang="en-US" sz="1600" dirty="0"/>
                        <a:t>: Typically, no direct fiat integration</a:t>
                      </a:r>
                      <a:endParaRPr lang="en-GB" sz="1600" dirty="0"/>
                    </a:p>
                  </a:txBody>
                  <a:tcPr/>
                </a:tc>
                <a:extLst>
                  <a:ext uri="{0D108BD9-81ED-4DB2-BD59-A6C34878D82A}">
                    <a16:rowId xmlns:a16="http://schemas.microsoft.com/office/drawing/2014/main" val="2878217964"/>
                  </a:ext>
                </a:extLst>
              </a:tr>
            </a:tbl>
          </a:graphicData>
        </a:graphic>
      </p:graphicFrame>
    </p:spTree>
    <p:extLst>
      <p:ext uri="{BB962C8B-B14F-4D97-AF65-F5344CB8AC3E}">
        <p14:creationId xmlns:p14="http://schemas.microsoft.com/office/powerpoint/2010/main" val="150227078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50"/>
                                  </p:stCondLst>
                                  <p:iterate>
                                    <p:tmPct val="10000"/>
                                  </p:iterate>
                                  <p:childTnLst>
                                    <p:set>
                                      <p:cBhvr>
                                        <p:cTn id="6" dur="1" fill="hold">
                                          <p:stCondLst>
                                            <p:cond delay="0"/>
                                          </p:stCondLst>
                                        </p:cTn>
                                        <p:tgtEl>
                                          <p:spTgt spid="3"/>
                                        </p:tgtEl>
                                        <p:attrNameLst>
                                          <p:attrName>style.visibility</p:attrName>
                                        </p:attrNameLst>
                                      </p:cBhvr>
                                      <p:to>
                                        <p:strVal val="visible"/>
                                      </p:to>
                                    </p:set>
                                    <p:animEffect transition="in" filter="fade">
                                      <p:cBhvr>
                                        <p:cTn id="7" dur="250"/>
                                        <p:tgtEl>
                                          <p:spTgt spid="3"/>
                                        </p:tgtEl>
                                      </p:cBhvr>
                                    </p:animEffect>
                                    <p:anim calcmode="lin" valueType="num">
                                      <p:cBhvr>
                                        <p:cTn id="8" dur="250" fill="hold"/>
                                        <p:tgtEl>
                                          <p:spTgt spid="3"/>
                                        </p:tgtEl>
                                        <p:attrNameLst>
                                          <p:attrName>ppt_x</p:attrName>
                                        </p:attrNameLst>
                                      </p:cBhvr>
                                      <p:tavLst>
                                        <p:tav tm="0">
                                          <p:val>
                                            <p:strVal val="#ppt_x"/>
                                          </p:val>
                                        </p:tav>
                                        <p:tav tm="100000">
                                          <p:val>
                                            <p:strVal val="#ppt_x"/>
                                          </p:val>
                                        </p:tav>
                                      </p:tavLst>
                                    </p:anim>
                                    <p:anim calcmode="lin" valueType="num">
                                      <p:cBhvr>
                                        <p:cTn id="9" dur="25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6" name="Straight Connector 55">
            <a:extLst>
              <a:ext uri="{FF2B5EF4-FFF2-40B4-BE49-F238E27FC236}">
                <a16:creationId xmlns:a16="http://schemas.microsoft.com/office/drawing/2014/main" id="{F4BAE129-50BF-9A20-7B64-1254638E472D}"/>
              </a:ext>
            </a:extLst>
          </p:cNvPr>
          <p:cNvCxnSpPr>
            <a:cxnSpLocks/>
            <a:endCxn id="35" idx="1"/>
          </p:cNvCxnSpPr>
          <p:nvPr/>
        </p:nvCxnSpPr>
        <p:spPr>
          <a:xfrm flipV="1">
            <a:off x="5658621" y="1419842"/>
            <a:ext cx="4012669" cy="827502"/>
          </a:xfrm>
          <a:prstGeom prst="line">
            <a:avLst/>
          </a:prstGeom>
          <a:ln>
            <a:prstDash val="sysDash"/>
          </a:ln>
        </p:spPr>
        <p:style>
          <a:lnRef idx="2">
            <a:schemeClr val="accent1"/>
          </a:lnRef>
          <a:fillRef idx="0">
            <a:schemeClr val="accent1"/>
          </a:fillRef>
          <a:effectRef idx="1">
            <a:schemeClr val="accent1"/>
          </a:effectRef>
          <a:fontRef idx="minor">
            <a:schemeClr val="tx1"/>
          </a:fontRef>
        </p:style>
      </p:cxnSp>
      <p:cxnSp>
        <p:nvCxnSpPr>
          <p:cNvPr id="42" name="Straight Connector 41">
            <a:extLst>
              <a:ext uri="{FF2B5EF4-FFF2-40B4-BE49-F238E27FC236}">
                <a16:creationId xmlns:a16="http://schemas.microsoft.com/office/drawing/2014/main" id="{74D12043-B998-955D-33DF-2AF236B5F5FA}"/>
              </a:ext>
            </a:extLst>
          </p:cNvPr>
          <p:cNvCxnSpPr>
            <a:cxnSpLocks/>
            <a:stCxn id="14" idx="0"/>
            <a:endCxn id="7" idx="1"/>
          </p:cNvCxnSpPr>
          <p:nvPr/>
        </p:nvCxnSpPr>
        <p:spPr>
          <a:xfrm flipV="1">
            <a:off x="5604831" y="900985"/>
            <a:ext cx="1655940" cy="1355509"/>
          </a:xfrm>
          <a:prstGeom prst="line">
            <a:avLst/>
          </a:prstGeom>
          <a:ln>
            <a:prstDash val="sysDash"/>
          </a:ln>
        </p:spPr>
        <p:style>
          <a:lnRef idx="2">
            <a:schemeClr val="accent1"/>
          </a:lnRef>
          <a:fillRef idx="0">
            <a:schemeClr val="accent1"/>
          </a:fillRef>
          <a:effectRef idx="1">
            <a:schemeClr val="accent1"/>
          </a:effectRef>
          <a:fontRef idx="minor">
            <a:schemeClr val="tx1"/>
          </a:fontRef>
        </p:style>
      </p:cxnSp>
      <p:cxnSp>
        <p:nvCxnSpPr>
          <p:cNvPr id="29" name="Straight Connector 28">
            <a:extLst>
              <a:ext uri="{FF2B5EF4-FFF2-40B4-BE49-F238E27FC236}">
                <a16:creationId xmlns:a16="http://schemas.microsoft.com/office/drawing/2014/main" id="{D9CAA2D6-1E38-AE36-F181-B6C54A6F1305}"/>
              </a:ext>
            </a:extLst>
          </p:cNvPr>
          <p:cNvCxnSpPr>
            <a:cxnSpLocks/>
            <a:stCxn id="4" idx="2"/>
            <a:endCxn id="14" idx="0"/>
          </p:cNvCxnSpPr>
          <p:nvPr/>
        </p:nvCxnSpPr>
        <p:spPr>
          <a:xfrm>
            <a:off x="4100218" y="2045664"/>
            <a:ext cx="1504613" cy="210830"/>
          </a:xfrm>
          <a:prstGeom prst="line">
            <a:avLst/>
          </a:prstGeom>
          <a:ln>
            <a:prstDash val="sysDash"/>
          </a:ln>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840975" y="720809"/>
            <a:ext cx="8884745" cy="555071"/>
          </a:xfrm>
        </p:spPr>
        <p:txBody>
          <a:bodyPr>
            <a:noAutofit/>
          </a:bodyPr>
          <a:lstStyle/>
          <a:p>
            <a:r>
              <a:rPr lang="en-GB" dirty="0"/>
              <a:t>Crypto-Eco System </a:t>
            </a:r>
          </a:p>
        </p:txBody>
      </p:sp>
      <p:cxnSp>
        <p:nvCxnSpPr>
          <p:cNvPr id="11" name="Straight Arrow Connector 10">
            <a:extLst>
              <a:ext uri="{FF2B5EF4-FFF2-40B4-BE49-F238E27FC236}">
                <a16:creationId xmlns:a16="http://schemas.microsoft.com/office/drawing/2014/main" id="{584744EC-41EE-81DD-7465-1C4BE0285C8E}"/>
              </a:ext>
            </a:extLst>
          </p:cNvPr>
          <p:cNvCxnSpPr>
            <a:cxnSpLocks/>
          </p:cNvCxnSpPr>
          <p:nvPr/>
        </p:nvCxnSpPr>
        <p:spPr>
          <a:xfrm>
            <a:off x="2600697" y="3043104"/>
            <a:ext cx="1140280"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2" name="Straight Arrow Connector 11">
            <a:extLst>
              <a:ext uri="{FF2B5EF4-FFF2-40B4-BE49-F238E27FC236}">
                <a16:creationId xmlns:a16="http://schemas.microsoft.com/office/drawing/2014/main" id="{F722782E-F44A-2BC1-C65D-F600916A8303}"/>
              </a:ext>
            </a:extLst>
          </p:cNvPr>
          <p:cNvCxnSpPr>
            <a:cxnSpLocks/>
          </p:cNvCxnSpPr>
          <p:nvPr/>
        </p:nvCxnSpPr>
        <p:spPr>
          <a:xfrm flipH="1">
            <a:off x="2605750" y="3325815"/>
            <a:ext cx="1135227"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14" name="Rectangle 13">
            <a:extLst>
              <a:ext uri="{FF2B5EF4-FFF2-40B4-BE49-F238E27FC236}">
                <a16:creationId xmlns:a16="http://schemas.microsoft.com/office/drawing/2014/main" id="{801902D5-DE60-93A7-1555-7DA07C90BE22}"/>
              </a:ext>
            </a:extLst>
          </p:cNvPr>
          <p:cNvSpPr/>
          <p:nvPr/>
        </p:nvSpPr>
        <p:spPr>
          <a:xfrm>
            <a:off x="3830869" y="2256494"/>
            <a:ext cx="3547923" cy="1909139"/>
          </a:xfrm>
          <a:prstGeom prst="rect">
            <a:avLst/>
          </a:prstGeom>
          <a:solidFill>
            <a:schemeClr val="accent1">
              <a:lumMod val="40000"/>
              <a:lumOff val="6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GB" b="1" dirty="0">
                <a:solidFill>
                  <a:schemeClr val="tx1"/>
                </a:solidFill>
              </a:rPr>
              <a:t>Trading Platform </a:t>
            </a:r>
          </a:p>
          <a:p>
            <a:pPr algn="ctr"/>
            <a:r>
              <a:rPr lang="en-GB" sz="1600" dirty="0">
                <a:solidFill>
                  <a:schemeClr val="tx1"/>
                </a:solidFill>
              </a:rPr>
              <a:t>(Crypto exchange / Crypto broker)</a:t>
            </a:r>
          </a:p>
        </p:txBody>
      </p:sp>
      <p:cxnSp>
        <p:nvCxnSpPr>
          <p:cNvPr id="16" name="Straight Arrow Connector 15">
            <a:extLst>
              <a:ext uri="{FF2B5EF4-FFF2-40B4-BE49-F238E27FC236}">
                <a16:creationId xmlns:a16="http://schemas.microsoft.com/office/drawing/2014/main" id="{F7E621DB-B2C8-429A-826B-44379FB47F2C}"/>
              </a:ext>
            </a:extLst>
          </p:cNvPr>
          <p:cNvCxnSpPr>
            <a:cxnSpLocks/>
          </p:cNvCxnSpPr>
          <p:nvPr/>
        </p:nvCxnSpPr>
        <p:spPr>
          <a:xfrm>
            <a:off x="7523181" y="3035109"/>
            <a:ext cx="1631731" cy="7995"/>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7" name="Straight Arrow Connector 16">
            <a:extLst>
              <a:ext uri="{FF2B5EF4-FFF2-40B4-BE49-F238E27FC236}">
                <a16:creationId xmlns:a16="http://schemas.microsoft.com/office/drawing/2014/main" id="{ED022478-3AF7-5373-9E17-7D8FE84DB3C5}"/>
              </a:ext>
            </a:extLst>
          </p:cNvPr>
          <p:cNvCxnSpPr>
            <a:cxnSpLocks/>
          </p:cNvCxnSpPr>
          <p:nvPr/>
        </p:nvCxnSpPr>
        <p:spPr>
          <a:xfrm flipH="1" flipV="1">
            <a:off x="7530615" y="3325815"/>
            <a:ext cx="1624297" cy="14437"/>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18" name="Rectangle 17">
            <a:extLst>
              <a:ext uri="{FF2B5EF4-FFF2-40B4-BE49-F238E27FC236}">
                <a16:creationId xmlns:a16="http://schemas.microsoft.com/office/drawing/2014/main" id="{FCDB5C0C-9D28-3677-B56D-85002C9B7AFC}"/>
              </a:ext>
            </a:extLst>
          </p:cNvPr>
          <p:cNvSpPr/>
          <p:nvPr/>
        </p:nvSpPr>
        <p:spPr>
          <a:xfrm>
            <a:off x="9319223" y="2569683"/>
            <a:ext cx="2116710" cy="1387924"/>
          </a:xfrm>
          <a:prstGeom prst="rect">
            <a:avLst/>
          </a:prstGeom>
          <a:solidFill>
            <a:schemeClr val="accent1">
              <a:lumMod val="7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2000" b="1" dirty="0">
                <a:solidFill>
                  <a:schemeClr val="bg1"/>
                </a:solidFill>
              </a:rPr>
              <a:t>Investor </a:t>
            </a:r>
          </a:p>
          <a:p>
            <a:pPr algn="ctr"/>
            <a:r>
              <a:rPr lang="en-GB" sz="1600" dirty="0">
                <a:solidFill>
                  <a:schemeClr val="bg1"/>
                </a:solidFill>
              </a:rPr>
              <a:t>(Institutional / Retail)</a:t>
            </a:r>
          </a:p>
        </p:txBody>
      </p:sp>
      <p:sp>
        <p:nvSpPr>
          <p:cNvPr id="22" name="TextBox 21">
            <a:extLst>
              <a:ext uri="{FF2B5EF4-FFF2-40B4-BE49-F238E27FC236}">
                <a16:creationId xmlns:a16="http://schemas.microsoft.com/office/drawing/2014/main" id="{97B6C037-519B-2C6C-8EC3-C085AF6D7DED}"/>
              </a:ext>
            </a:extLst>
          </p:cNvPr>
          <p:cNvSpPr txBox="1"/>
          <p:nvPr/>
        </p:nvSpPr>
        <p:spPr>
          <a:xfrm>
            <a:off x="7579798" y="3489127"/>
            <a:ext cx="1357172" cy="502573"/>
          </a:xfrm>
          <a:prstGeom prst="rect">
            <a:avLst/>
          </a:prstGeom>
          <a:noFill/>
        </p:spPr>
        <p:txBody>
          <a:bodyPr wrap="square" rtlCol="0">
            <a:spAutoFit/>
          </a:bodyPr>
          <a:lstStyle/>
          <a:p>
            <a:pPr algn="ctr"/>
            <a:r>
              <a:rPr lang="en-GB" sz="1333" dirty="0"/>
              <a:t>Fiat currency or (digital) Assets</a:t>
            </a:r>
          </a:p>
        </p:txBody>
      </p:sp>
      <p:sp>
        <p:nvSpPr>
          <p:cNvPr id="23" name="TextBox 22">
            <a:extLst>
              <a:ext uri="{FF2B5EF4-FFF2-40B4-BE49-F238E27FC236}">
                <a16:creationId xmlns:a16="http://schemas.microsoft.com/office/drawing/2014/main" id="{6858049D-936B-569F-5009-46DC8710B95F}"/>
              </a:ext>
            </a:extLst>
          </p:cNvPr>
          <p:cNvSpPr txBox="1"/>
          <p:nvPr/>
        </p:nvSpPr>
        <p:spPr>
          <a:xfrm>
            <a:off x="7579798" y="2327240"/>
            <a:ext cx="1321688" cy="707694"/>
          </a:xfrm>
          <a:prstGeom prst="rect">
            <a:avLst/>
          </a:prstGeom>
          <a:noFill/>
        </p:spPr>
        <p:txBody>
          <a:bodyPr wrap="square" rtlCol="0">
            <a:spAutoFit/>
          </a:bodyPr>
          <a:lstStyle/>
          <a:p>
            <a:pPr algn="ctr"/>
            <a:r>
              <a:rPr lang="en-GB" sz="1333" dirty="0"/>
              <a:t>Tokens / unbacked crypto-assets</a:t>
            </a:r>
          </a:p>
        </p:txBody>
      </p:sp>
      <p:sp>
        <p:nvSpPr>
          <p:cNvPr id="24" name="TextBox 23">
            <a:extLst>
              <a:ext uri="{FF2B5EF4-FFF2-40B4-BE49-F238E27FC236}">
                <a16:creationId xmlns:a16="http://schemas.microsoft.com/office/drawing/2014/main" id="{CECE4C5A-0AB5-9320-675B-46AEE76CEE92}"/>
              </a:ext>
            </a:extLst>
          </p:cNvPr>
          <p:cNvSpPr txBox="1"/>
          <p:nvPr/>
        </p:nvSpPr>
        <p:spPr>
          <a:xfrm>
            <a:off x="2495351" y="2680065"/>
            <a:ext cx="1134512" cy="297454"/>
          </a:xfrm>
          <a:prstGeom prst="rect">
            <a:avLst/>
          </a:prstGeom>
          <a:noFill/>
        </p:spPr>
        <p:txBody>
          <a:bodyPr wrap="square" rtlCol="0">
            <a:spAutoFit/>
          </a:bodyPr>
          <a:lstStyle/>
          <a:p>
            <a:pPr algn="ctr"/>
            <a:r>
              <a:rPr lang="en-GB" sz="1333" dirty="0"/>
              <a:t>Tokens</a:t>
            </a:r>
          </a:p>
        </p:txBody>
      </p:sp>
      <p:sp>
        <p:nvSpPr>
          <p:cNvPr id="25" name="TextBox 24">
            <a:extLst>
              <a:ext uri="{FF2B5EF4-FFF2-40B4-BE49-F238E27FC236}">
                <a16:creationId xmlns:a16="http://schemas.microsoft.com/office/drawing/2014/main" id="{EC184869-4306-B878-88A9-CEACAC417D00}"/>
              </a:ext>
            </a:extLst>
          </p:cNvPr>
          <p:cNvSpPr txBox="1"/>
          <p:nvPr/>
        </p:nvSpPr>
        <p:spPr>
          <a:xfrm>
            <a:off x="2495351" y="3457940"/>
            <a:ext cx="1171207" cy="707694"/>
          </a:xfrm>
          <a:prstGeom prst="rect">
            <a:avLst/>
          </a:prstGeom>
          <a:noFill/>
        </p:spPr>
        <p:txBody>
          <a:bodyPr wrap="square" rtlCol="0">
            <a:spAutoFit/>
          </a:bodyPr>
          <a:lstStyle/>
          <a:p>
            <a:pPr algn="ctr"/>
            <a:r>
              <a:rPr lang="en-GB" sz="1333" dirty="0"/>
              <a:t>Fiat currency or (digital) Assets</a:t>
            </a:r>
          </a:p>
        </p:txBody>
      </p:sp>
      <p:sp>
        <p:nvSpPr>
          <p:cNvPr id="26" name="TextBox 25">
            <a:extLst>
              <a:ext uri="{FF2B5EF4-FFF2-40B4-BE49-F238E27FC236}">
                <a16:creationId xmlns:a16="http://schemas.microsoft.com/office/drawing/2014/main" id="{8D934EC2-B048-6C16-D1B8-620AB7E57A9B}"/>
              </a:ext>
            </a:extLst>
          </p:cNvPr>
          <p:cNvSpPr txBox="1"/>
          <p:nvPr/>
        </p:nvSpPr>
        <p:spPr>
          <a:xfrm>
            <a:off x="1716460" y="4503851"/>
            <a:ext cx="10295916" cy="1605568"/>
          </a:xfrm>
          <a:prstGeom prst="rect">
            <a:avLst/>
          </a:prstGeom>
          <a:noFill/>
        </p:spPr>
        <p:txBody>
          <a:bodyPr wrap="square" rtlCol="0">
            <a:spAutoFit/>
          </a:bodyPr>
          <a:lstStyle/>
          <a:p>
            <a:pPr marL="685800" lvl="1" indent="-228600" fontAlgn="base">
              <a:lnSpc>
                <a:spcPct val="90000"/>
              </a:lnSpc>
              <a:spcBef>
                <a:spcPts val="500"/>
              </a:spcBef>
              <a:spcAft>
                <a:spcPct val="0"/>
              </a:spcAft>
              <a:buClr>
                <a:schemeClr val="bg2"/>
              </a:buClr>
              <a:buFont typeface="Wingdings" panose="05000000000000000000" pitchFamily="2" charset="2"/>
              <a:buChar char="§"/>
              <a:defRPr sz="1400"/>
            </a:pPr>
            <a:r>
              <a:rPr lang="en-GB" sz="2000" dirty="0">
                <a:latin typeface="Calibri (Body)"/>
              </a:rPr>
              <a:t>Stablecoin  issuer issues tokens (‘mint’ process) in exchange for fiat currency, commodities  or (digital) assets. </a:t>
            </a:r>
          </a:p>
          <a:p>
            <a:pPr marL="685800" lvl="1" indent="-228600" fontAlgn="base">
              <a:lnSpc>
                <a:spcPct val="90000"/>
              </a:lnSpc>
              <a:spcBef>
                <a:spcPts val="500"/>
              </a:spcBef>
              <a:spcAft>
                <a:spcPct val="0"/>
              </a:spcAft>
              <a:buClr>
                <a:schemeClr val="bg2"/>
              </a:buClr>
              <a:buFont typeface="Wingdings" panose="05000000000000000000" pitchFamily="2" charset="2"/>
              <a:buChar char="§"/>
              <a:defRPr sz="1400"/>
            </a:pPr>
            <a:r>
              <a:rPr lang="en-GB" sz="2000" dirty="0">
                <a:latin typeface="Calibri (Body)"/>
              </a:rPr>
              <a:t>Stablecoin tokens act as a substitution for fiat currency through their use in purchasing, settling, trading, lending and borrowing other crypto-assets.</a:t>
            </a:r>
          </a:p>
          <a:p>
            <a:pPr marL="685800" lvl="1" indent="-228600" fontAlgn="base">
              <a:lnSpc>
                <a:spcPct val="90000"/>
              </a:lnSpc>
              <a:spcBef>
                <a:spcPts val="500"/>
              </a:spcBef>
              <a:spcAft>
                <a:spcPct val="0"/>
              </a:spcAft>
              <a:buClr>
                <a:schemeClr val="bg2"/>
              </a:buClr>
              <a:buFont typeface="Wingdings" panose="05000000000000000000" pitchFamily="2" charset="2"/>
              <a:buChar char="§"/>
              <a:defRPr sz="1400"/>
            </a:pPr>
            <a:r>
              <a:rPr lang="en-GB" sz="2000" dirty="0">
                <a:latin typeface="Calibri (Body)"/>
              </a:rPr>
              <a:t>Process of redeeming tokens is similar but more complex to issuance (‘burn’ process</a:t>
            </a:r>
            <a:r>
              <a:rPr lang="en-GB" sz="1867" dirty="0"/>
              <a:t>) </a:t>
            </a:r>
          </a:p>
        </p:txBody>
      </p:sp>
      <p:sp>
        <p:nvSpPr>
          <p:cNvPr id="27" name="TextBox 26">
            <a:extLst>
              <a:ext uri="{FF2B5EF4-FFF2-40B4-BE49-F238E27FC236}">
                <a16:creationId xmlns:a16="http://schemas.microsoft.com/office/drawing/2014/main" id="{717D7514-D3E1-DD99-645D-81F17CC455AF}"/>
              </a:ext>
            </a:extLst>
          </p:cNvPr>
          <p:cNvSpPr txBox="1"/>
          <p:nvPr/>
        </p:nvSpPr>
        <p:spPr>
          <a:xfrm>
            <a:off x="95397" y="4136458"/>
            <a:ext cx="1312335" cy="502573"/>
          </a:xfrm>
          <a:prstGeom prst="rect">
            <a:avLst/>
          </a:prstGeom>
          <a:noFill/>
        </p:spPr>
        <p:txBody>
          <a:bodyPr wrap="square" rtlCol="0">
            <a:spAutoFit/>
          </a:bodyPr>
          <a:lstStyle/>
          <a:p>
            <a:pPr algn="ctr"/>
            <a:r>
              <a:rPr lang="en-GB" sz="1333" dirty="0"/>
              <a:t>Fiat money or (digital) Assets</a:t>
            </a:r>
          </a:p>
        </p:txBody>
      </p:sp>
      <p:sp>
        <p:nvSpPr>
          <p:cNvPr id="30" name="Rectangle: Rounded Corners 29">
            <a:extLst>
              <a:ext uri="{FF2B5EF4-FFF2-40B4-BE49-F238E27FC236}">
                <a16:creationId xmlns:a16="http://schemas.microsoft.com/office/drawing/2014/main" id="{5439AE29-B039-4184-4B81-873D96A1329C}"/>
              </a:ext>
            </a:extLst>
          </p:cNvPr>
          <p:cNvSpPr/>
          <p:nvPr/>
        </p:nvSpPr>
        <p:spPr>
          <a:xfrm>
            <a:off x="315028" y="4882595"/>
            <a:ext cx="1543394" cy="871326"/>
          </a:xfrm>
          <a:prstGeom prst="roundRect">
            <a:avLst/>
          </a:prstGeom>
          <a:solidFill>
            <a:schemeClr val="accent6">
              <a:lumMod val="20000"/>
              <a:lumOff val="8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b="1" dirty="0">
                <a:solidFill>
                  <a:schemeClr val="tx1"/>
                </a:solidFill>
              </a:rPr>
              <a:t>Reserve Assets</a:t>
            </a:r>
          </a:p>
        </p:txBody>
      </p:sp>
      <p:sp>
        <p:nvSpPr>
          <p:cNvPr id="7" name="Rectangle 6">
            <a:extLst>
              <a:ext uri="{FF2B5EF4-FFF2-40B4-BE49-F238E27FC236}">
                <a16:creationId xmlns:a16="http://schemas.microsoft.com/office/drawing/2014/main" id="{48D84343-24B4-0A8E-8F9F-317664B1C9BA}"/>
              </a:ext>
            </a:extLst>
          </p:cNvPr>
          <p:cNvSpPr/>
          <p:nvPr/>
        </p:nvSpPr>
        <p:spPr>
          <a:xfrm>
            <a:off x="7260771" y="470509"/>
            <a:ext cx="1640715" cy="860951"/>
          </a:xfrm>
          <a:prstGeom prst="rect">
            <a:avLst/>
          </a:prstGeom>
          <a:solidFill>
            <a:schemeClr val="accent2">
              <a:lumMod val="20000"/>
              <a:lumOff val="8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600" b="1" dirty="0">
                <a:solidFill>
                  <a:schemeClr val="tx1"/>
                </a:solidFill>
              </a:rPr>
              <a:t>Custodian </a:t>
            </a:r>
          </a:p>
        </p:txBody>
      </p:sp>
      <p:sp>
        <p:nvSpPr>
          <p:cNvPr id="3" name="Rectangle 2">
            <a:extLst>
              <a:ext uri="{FF2B5EF4-FFF2-40B4-BE49-F238E27FC236}">
                <a16:creationId xmlns:a16="http://schemas.microsoft.com/office/drawing/2014/main" id="{10505535-C8CF-A62A-DF1C-CFE7F278854C}"/>
              </a:ext>
            </a:extLst>
          </p:cNvPr>
          <p:cNvSpPr/>
          <p:nvPr/>
        </p:nvSpPr>
        <p:spPr>
          <a:xfrm>
            <a:off x="274219" y="2442038"/>
            <a:ext cx="2221132" cy="1441475"/>
          </a:xfrm>
          <a:prstGeom prst="rect">
            <a:avLst/>
          </a:prstGeom>
          <a:solidFill>
            <a:schemeClr val="accent6">
              <a:lumMod val="20000"/>
              <a:lumOff val="80000"/>
            </a:schemeClr>
          </a:solidFill>
          <a:ln>
            <a:solidFill>
              <a:srgbClr val="2F5773"/>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2000" b="1" dirty="0">
              <a:solidFill>
                <a:schemeClr val="tx1"/>
              </a:solidFill>
            </a:endParaRPr>
          </a:p>
          <a:p>
            <a:pPr algn="ctr"/>
            <a:r>
              <a:rPr lang="en-GB" sz="2000" b="1" dirty="0">
                <a:solidFill>
                  <a:schemeClr val="tx1"/>
                </a:solidFill>
              </a:rPr>
              <a:t>Stablecoin issuer</a:t>
            </a:r>
          </a:p>
          <a:p>
            <a:pPr algn="ctr"/>
            <a:endParaRPr lang="en-GB" sz="1600" b="1" dirty="0">
              <a:solidFill>
                <a:schemeClr val="tx1"/>
              </a:solidFill>
            </a:endParaRPr>
          </a:p>
        </p:txBody>
      </p:sp>
      <p:sp>
        <p:nvSpPr>
          <p:cNvPr id="4" name="Rectangle: Rounded Corners 3">
            <a:extLst>
              <a:ext uri="{FF2B5EF4-FFF2-40B4-BE49-F238E27FC236}">
                <a16:creationId xmlns:a16="http://schemas.microsoft.com/office/drawing/2014/main" id="{D067BA95-903E-0C0C-6874-1EC134B2AD2A}"/>
              </a:ext>
            </a:extLst>
          </p:cNvPr>
          <p:cNvSpPr/>
          <p:nvPr/>
        </p:nvSpPr>
        <p:spPr>
          <a:xfrm>
            <a:off x="2449517" y="1331460"/>
            <a:ext cx="3301401" cy="714204"/>
          </a:xfrm>
          <a:prstGeom prst="roundRect">
            <a:avLst/>
          </a:prstGeom>
          <a:solidFill>
            <a:schemeClr val="accent4">
              <a:lumMod val="20000"/>
              <a:lumOff val="8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2133" b="1" dirty="0">
                <a:solidFill>
                  <a:schemeClr val="tx1"/>
                </a:solidFill>
              </a:rPr>
              <a:t>Crypto Holding Company</a:t>
            </a:r>
          </a:p>
        </p:txBody>
      </p:sp>
      <p:cxnSp>
        <p:nvCxnSpPr>
          <p:cNvPr id="10" name="Straight Connector 9">
            <a:extLst>
              <a:ext uri="{FF2B5EF4-FFF2-40B4-BE49-F238E27FC236}">
                <a16:creationId xmlns:a16="http://schemas.microsoft.com/office/drawing/2014/main" id="{01B2FA4C-4AFF-3E87-9F43-8307A5C27253}"/>
              </a:ext>
            </a:extLst>
          </p:cNvPr>
          <p:cNvCxnSpPr>
            <a:cxnSpLocks/>
            <a:stCxn id="3" idx="2"/>
            <a:endCxn id="30" idx="0"/>
          </p:cNvCxnSpPr>
          <p:nvPr/>
        </p:nvCxnSpPr>
        <p:spPr>
          <a:xfrm flipH="1">
            <a:off x="1086725" y="3883513"/>
            <a:ext cx="298060" cy="999082"/>
          </a:xfrm>
          <a:prstGeom prst="line">
            <a:avLst/>
          </a:prstGeom>
          <a:ln>
            <a:prstDash val="sysDash"/>
          </a:ln>
        </p:spPr>
        <p:style>
          <a:lnRef idx="2">
            <a:schemeClr val="accent1"/>
          </a:lnRef>
          <a:fillRef idx="0">
            <a:schemeClr val="accent1"/>
          </a:fillRef>
          <a:effectRef idx="1">
            <a:schemeClr val="accent1"/>
          </a:effectRef>
          <a:fontRef idx="minor">
            <a:schemeClr val="tx1"/>
          </a:fontRef>
        </p:style>
      </p:cxnSp>
      <p:cxnSp>
        <p:nvCxnSpPr>
          <p:cNvPr id="32" name="Straight Connector 31">
            <a:extLst>
              <a:ext uri="{FF2B5EF4-FFF2-40B4-BE49-F238E27FC236}">
                <a16:creationId xmlns:a16="http://schemas.microsoft.com/office/drawing/2014/main" id="{9656CFA9-FA31-D13F-904F-B2D708377066}"/>
              </a:ext>
            </a:extLst>
          </p:cNvPr>
          <p:cNvCxnSpPr>
            <a:cxnSpLocks/>
            <a:stCxn id="4" idx="1"/>
          </p:cNvCxnSpPr>
          <p:nvPr/>
        </p:nvCxnSpPr>
        <p:spPr>
          <a:xfrm flipH="1">
            <a:off x="1384785" y="1688562"/>
            <a:ext cx="1064732" cy="0"/>
          </a:xfrm>
          <a:prstGeom prst="line">
            <a:avLst/>
          </a:prstGeom>
          <a:ln>
            <a:prstDash val="sysDash"/>
          </a:ln>
        </p:spPr>
        <p:style>
          <a:lnRef idx="2">
            <a:schemeClr val="accent1"/>
          </a:lnRef>
          <a:fillRef idx="0">
            <a:schemeClr val="accent1"/>
          </a:fillRef>
          <a:effectRef idx="1">
            <a:schemeClr val="accent1"/>
          </a:effectRef>
          <a:fontRef idx="minor">
            <a:schemeClr val="tx1"/>
          </a:fontRef>
        </p:style>
      </p:cxnSp>
      <p:cxnSp>
        <p:nvCxnSpPr>
          <p:cNvPr id="37" name="Straight Connector 36">
            <a:extLst>
              <a:ext uri="{FF2B5EF4-FFF2-40B4-BE49-F238E27FC236}">
                <a16:creationId xmlns:a16="http://schemas.microsoft.com/office/drawing/2014/main" id="{21079263-D961-A6B9-ABBE-68D1A07D2D3B}"/>
              </a:ext>
            </a:extLst>
          </p:cNvPr>
          <p:cNvCxnSpPr>
            <a:cxnSpLocks/>
            <a:endCxn id="3" idx="0"/>
          </p:cNvCxnSpPr>
          <p:nvPr/>
        </p:nvCxnSpPr>
        <p:spPr>
          <a:xfrm>
            <a:off x="1384785" y="1672254"/>
            <a:ext cx="0" cy="769784"/>
          </a:xfrm>
          <a:prstGeom prst="line">
            <a:avLst/>
          </a:prstGeom>
          <a:ln>
            <a:prstDash val="sysDash"/>
          </a:ln>
        </p:spPr>
        <p:style>
          <a:lnRef idx="2">
            <a:schemeClr val="accent1"/>
          </a:lnRef>
          <a:fillRef idx="0">
            <a:schemeClr val="accent1"/>
          </a:fillRef>
          <a:effectRef idx="1">
            <a:schemeClr val="accent1"/>
          </a:effectRef>
          <a:fontRef idx="minor">
            <a:schemeClr val="tx1"/>
          </a:fontRef>
        </p:style>
      </p:cxnSp>
      <p:sp>
        <p:nvSpPr>
          <p:cNvPr id="35" name="Rectangle 34">
            <a:extLst>
              <a:ext uri="{FF2B5EF4-FFF2-40B4-BE49-F238E27FC236}">
                <a16:creationId xmlns:a16="http://schemas.microsoft.com/office/drawing/2014/main" id="{5BAE509C-6829-40EF-7660-AFC61E852796}"/>
              </a:ext>
            </a:extLst>
          </p:cNvPr>
          <p:cNvSpPr/>
          <p:nvPr/>
        </p:nvSpPr>
        <p:spPr>
          <a:xfrm>
            <a:off x="9671290" y="794258"/>
            <a:ext cx="2116710" cy="1251168"/>
          </a:xfrm>
          <a:prstGeom prst="rect">
            <a:avLst/>
          </a:prstGeom>
          <a:solidFill>
            <a:schemeClr val="accent1">
              <a:lumMod val="20000"/>
              <a:lumOff val="8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600" b="1" dirty="0">
                <a:solidFill>
                  <a:schemeClr val="tx1"/>
                </a:solidFill>
              </a:rPr>
              <a:t>Digital Wallet </a:t>
            </a:r>
          </a:p>
          <a:p>
            <a:pPr algn="ctr"/>
            <a:r>
              <a:rPr lang="en-GB" sz="1333" dirty="0">
                <a:solidFill>
                  <a:schemeClr val="tx1"/>
                </a:solidFill>
              </a:rPr>
              <a:t>Hosted/custodial or un-hosted/non-custodial holding of digital assets</a:t>
            </a:r>
          </a:p>
        </p:txBody>
      </p:sp>
      <p:cxnSp>
        <p:nvCxnSpPr>
          <p:cNvPr id="36" name="Straight Connector 35">
            <a:extLst>
              <a:ext uri="{FF2B5EF4-FFF2-40B4-BE49-F238E27FC236}">
                <a16:creationId xmlns:a16="http://schemas.microsoft.com/office/drawing/2014/main" id="{90AE3AE0-9900-DE6B-BE94-A7315AD5D183}"/>
              </a:ext>
            </a:extLst>
          </p:cNvPr>
          <p:cNvCxnSpPr>
            <a:cxnSpLocks/>
            <a:stCxn id="35" idx="2"/>
            <a:endCxn id="18" idx="0"/>
          </p:cNvCxnSpPr>
          <p:nvPr/>
        </p:nvCxnSpPr>
        <p:spPr>
          <a:xfrm flipH="1">
            <a:off x="10377578" y="2045426"/>
            <a:ext cx="352067" cy="524257"/>
          </a:xfrm>
          <a:prstGeom prst="line">
            <a:avLst/>
          </a:prstGeom>
          <a:ln>
            <a:prstDash val="sysDash"/>
          </a:ln>
        </p:spPr>
        <p:style>
          <a:lnRef idx="2">
            <a:schemeClr val="accent1"/>
          </a:lnRef>
          <a:fillRef idx="0">
            <a:schemeClr val="accent1"/>
          </a:fillRef>
          <a:effectRef idx="1">
            <a:schemeClr val="accent1"/>
          </a:effectRef>
          <a:fontRef idx="minor">
            <a:schemeClr val="tx1"/>
          </a:fontRef>
        </p:style>
      </p:cxnSp>
      <p:cxnSp>
        <p:nvCxnSpPr>
          <p:cNvPr id="40" name="Straight Connector 39">
            <a:extLst>
              <a:ext uri="{FF2B5EF4-FFF2-40B4-BE49-F238E27FC236}">
                <a16:creationId xmlns:a16="http://schemas.microsoft.com/office/drawing/2014/main" id="{4808D9FB-DBBD-D880-C05B-7D64EAC438FA}"/>
              </a:ext>
            </a:extLst>
          </p:cNvPr>
          <p:cNvCxnSpPr>
            <a:cxnSpLocks/>
            <a:stCxn id="4" idx="3"/>
            <a:endCxn id="7" idx="1"/>
          </p:cNvCxnSpPr>
          <p:nvPr/>
        </p:nvCxnSpPr>
        <p:spPr>
          <a:xfrm flipV="1">
            <a:off x="5750918" y="900985"/>
            <a:ext cx="1509853" cy="787577"/>
          </a:xfrm>
          <a:prstGeom prst="line">
            <a:avLst/>
          </a:prstGeom>
          <a:ln>
            <a:prstDash val="sysDash"/>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19002492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9BCA34-CC91-4C6E-1FF0-3D4BE6D1F8BC}"/>
              </a:ext>
            </a:extLst>
          </p:cNvPr>
          <p:cNvSpPr>
            <a:spLocks noGrp="1"/>
          </p:cNvSpPr>
          <p:nvPr>
            <p:ph type="title"/>
          </p:nvPr>
        </p:nvSpPr>
        <p:spPr>
          <a:xfrm>
            <a:off x="838200" y="365125"/>
            <a:ext cx="10515600" cy="1325563"/>
          </a:xfrm>
        </p:spPr>
        <p:txBody>
          <a:bodyPr anchor="ctr">
            <a:normAutofit/>
          </a:bodyPr>
          <a:lstStyle/>
          <a:p>
            <a:r>
              <a:rPr lang="en-GB" dirty="0"/>
              <a:t>Key takeaways' </a:t>
            </a:r>
          </a:p>
        </p:txBody>
      </p:sp>
      <p:sp>
        <p:nvSpPr>
          <p:cNvPr id="3" name="Content Placeholder 2">
            <a:extLst>
              <a:ext uri="{FF2B5EF4-FFF2-40B4-BE49-F238E27FC236}">
                <a16:creationId xmlns:a16="http://schemas.microsoft.com/office/drawing/2014/main" id="{4F3EFD37-CBBB-C42C-3307-A37ADD10535F}"/>
              </a:ext>
            </a:extLst>
          </p:cNvPr>
          <p:cNvSpPr>
            <a:spLocks noGrp="1"/>
          </p:cNvSpPr>
          <p:nvPr>
            <p:ph idx="1"/>
            <p:extLst>
              <p:ext uri="{E7BDC344-281C-4309-B0C6-D0EE65EED2A8}">
                <p202:designPr xmlns:p202="http://schemas.microsoft.com/office/powerpoint/2020/02/main">
                  <p202:designTagLst>
                    <p202:designTag name="ARCH:1:CLS" val="InformationBlock"/>
                    <p202:designTag name="ARCH:1:VSVAR" val="TitledTextBox"/>
                  </p202:designTagLst>
                </p202:designPr>
              </p:ext>
            </p:extLst>
          </p:nvPr>
        </p:nvSpPr>
        <p:spPr>
          <a:xfrm>
            <a:off x="838200" y="1825625"/>
            <a:ext cx="10515600" cy="4117975"/>
          </a:xfrm>
        </p:spPr>
        <p:txBody>
          <a:bodyPr>
            <a:normAutofit/>
          </a:bodyPr>
          <a:lstStyle/>
          <a:p>
            <a:pPr marL="0" indent="0">
              <a:spcBef>
                <a:spcPts val="2500"/>
              </a:spcBef>
              <a:buFont typeface="Arial" panose="020B0604020202020204" pitchFamily="34" charset="0"/>
              <a:buNone/>
            </a:pPr>
            <a:r>
              <a:rPr lang="en-US" sz="2100" b="1" dirty="0">
                <a:latin typeface="Calibri(body)"/>
                <a:cs typeface="Arial" panose="020B0604020202020204" pitchFamily="34" charset="0"/>
              </a:rPr>
              <a:t>Evolving Technologies</a:t>
            </a:r>
          </a:p>
          <a:p>
            <a:pPr lvl="1" fontAlgn="base">
              <a:spcAft>
                <a:spcPct val="0"/>
              </a:spcAft>
              <a:defRPr sz="1400"/>
            </a:pPr>
            <a:r>
              <a:rPr lang="en-US" sz="2000" dirty="0">
                <a:latin typeface="Calibri (Body)"/>
              </a:rPr>
              <a:t>Cryptography, blockchain, and digital assets are rapidly advancing technologies transforming digital security and the financial markets infrastructure </a:t>
            </a:r>
          </a:p>
          <a:p>
            <a:pPr marL="0" lvl="1" indent="0" fontAlgn="base">
              <a:spcBef>
                <a:spcPts val="2500"/>
              </a:spcBef>
              <a:spcAft>
                <a:spcPct val="0"/>
              </a:spcAft>
              <a:buNone/>
              <a:defRPr sz="1400"/>
            </a:pPr>
            <a:r>
              <a:rPr lang="en-US" sz="2100" b="1" dirty="0">
                <a:latin typeface="Calibri(body)"/>
                <a:cs typeface="Arial" panose="020B0604020202020204" pitchFamily="34" charset="0"/>
              </a:rPr>
              <a:t>Blockchain infrastructure is (almost) ready for financial adaptation </a:t>
            </a:r>
          </a:p>
          <a:p>
            <a:pPr lvl="1" fontAlgn="base">
              <a:spcAft>
                <a:spcPct val="0"/>
              </a:spcAft>
              <a:defRPr sz="1400"/>
            </a:pPr>
            <a:r>
              <a:rPr lang="en-GB" sz="2000" dirty="0">
                <a:latin typeface="Calibri (Body)"/>
              </a:rPr>
              <a:t>Interoperability between blockchains, protocols and hybrid blockchain models allow financial institutions to enter the market</a:t>
            </a:r>
          </a:p>
          <a:p>
            <a:pPr>
              <a:spcBef>
                <a:spcPts val="2500"/>
              </a:spcBef>
            </a:pPr>
            <a:r>
              <a:rPr lang="en-GB" sz="2100" b="1" dirty="0">
                <a:latin typeface="Calibri(body)"/>
                <a:cs typeface="Arial" panose="020B0604020202020204" pitchFamily="34" charset="0"/>
              </a:rPr>
              <a:t>Stablecoins </a:t>
            </a:r>
            <a:r>
              <a:rPr lang="en-US" sz="2100" b="1" dirty="0">
                <a:latin typeface="Calibri(body)"/>
                <a:cs typeface="Arial" panose="020B0604020202020204" pitchFamily="34" charset="0"/>
              </a:rPr>
              <a:t>provide liquidity and stability, acting as the 'oil’ of the crypto market</a:t>
            </a:r>
            <a:endParaRPr lang="en-GB" sz="2100" b="1" dirty="0">
              <a:latin typeface="Calibri(body)"/>
              <a:cs typeface="Arial" panose="020B0604020202020204" pitchFamily="34" charset="0"/>
            </a:endParaRPr>
          </a:p>
        </p:txBody>
      </p:sp>
    </p:spTree>
    <p:extLst>
      <p:ext uri="{BB962C8B-B14F-4D97-AF65-F5344CB8AC3E}">
        <p14:creationId xmlns:p14="http://schemas.microsoft.com/office/powerpoint/2010/main" val="2753759956"/>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50"/>
                                  </p:stCondLst>
                                  <p:iterate>
                                    <p:tmPct val="10000"/>
                                  </p:iterate>
                                  <p:childTnLst>
                                    <p:set>
                                      <p:cBhvr>
                                        <p:cTn id="6" dur="1" fill="hold">
                                          <p:stCondLst>
                                            <p:cond delay="0"/>
                                          </p:stCondLst>
                                        </p:cTn>
                                        <p:tgtEl>
                                          <p:spTgt spid="3"/>
                                        </p:tgtEl>
                                        <p:attrNameLst>
                                          <p:attrName>style.visibility</p:attrName>
                                        </p:attrNameLst>
                                      </p:cBhvr>
                                      <p:to>
                                        <p:strVal val="visible"/>
                                      </p:to>
                                    </p:set>
                                    <p:animEffect transition="in" filter="fade">
                                      <p:cBhvr>
                                        <p:cTn id="7" dur="250"/>
                                        <p:tgtEl>
                                          <p:spTgt spid="3"/>
                                        </p:tgtEl>
                                      </p:cBhvr>
                                    </p:animEffect>
                                    <p:anim calcmode="lin" valueType="num">
                                      <p:cBhvr>
                                        <p:cTn id="8" dur="250" fill="hold"/>
                                        <p:tgtEl>
                                          <p:spTgt spid="3"/>
                                        </p:tgtEl>
                                        <p:attrNameLst>
                                          <p:attrName>ppt_x</p:attrName>
                                        </p:attrNameLst>
                                      </p:cBhvr>
                                      <p:tavLst>
                                        <p:tav tm="0">
                                          <p:val>
                                            <p:strVal val="#ppt_x"/>
                                          </p:val>
                                        </p:tav>
                                        <p:tav tm="100000">
                                          <p:val>
                                            <p:strVal val="#ppt_x"/>
                                          </p:val>
                                        </p:tav>
                                      </p:tavLst>
                                    </p:anim>
                                    <p:anim calcmode="lin" valueType="num">
                                      <p:cBhvr>
                                        <p:cTn id="9" dur="25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3D26420-1442-30F8-B037-A2B2486DE4BE}"/>
            </a:ext>
          </a:extLst>
        </p:cNvPr>
        <p:cNvGrpSpPr/>
        <p:nvPr/>
      </p:nvGrpSpPr>
      <p:grpSpPr>
        <a:xfrm>
          <a:off x="0" y="0"/>
          <a:ext cx="0" cy="0"/>
          <a:chOff x="0" y="0"/>
          <a:chExt cx="0" cy="0"/>
        </a:xfrm>
      </p:grpSpPr>
      <p:sp>
        <p:nvSpPr>
          <p:cNvPr id="3" name="TextBox 2">
            <a:extLst>
              <a:ext uri="{FF2B5EF4-FFF2-40B4-BE49-F238E27FC236}">
                <a16:creationId xmlns:a16="http://schemas.microsoft.com/office/drawing/2014/main" id="{887C40C4-72AE-0D78-0B61-6980EDF94A65}"/>
              </a:ext>
            </a:extLst>
          </p:cNvPr>
          <p:cNvSpPr txBox="1"/>
          <p:nvPr/>
        </p:nvSpPr>
        <p:spPr>
          <a:xfrm>
            <a:off x="4463680" y="3105834"/>
            <a:ext cx="8890000" cy="646331"/>
          </a:xfrm>
          <a:prstGeom prst="rect">
            <a:avLst/>
          </a:prstGeom>
          <a:noFill/>
        </p:spPr>
        <p:txBody>
          <a:bodyPr wrap="square">
            <a:spAutoFit/>
          </a:bodyPr>
          <a:lstStyle/>
          <a:p>
            <a:r>
              <a:rPr lang="en-GB" sz="3600" b="1" dirty="0"/>
              <a:t>Questions?</a:t>
            </a:r>
          </a:p>
        </p:txBody>
      </p:sp>
    </p:spTree>
    <p:extLst>
      <p:ext uri="{BB962C8B-B14F-4D97-AF65-F5344CB8AC3E}">
        <p14:creationId xmlns:p14="http://schemas.microsoft.com/office/powerpoint/2010/main" val="29921991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F84F739-5C7C-7D7B-0F5B-A6B9A4C56AC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785DC7B-731B-D69F-09F2-92B72A89D8BF}"/>
              </a:ext>
            </a:extLst>
          </p:cNvPr>
          <p:cNvSpPr>
            <a:spLocks noGrp="1"/>
          </p:cNvSpPr>
          <p:nvPr>
            <p:ph type="title"/>
          </p:nvPr>
        </p:nvSpPr>
        <p:spPr>
          <a:xfrm>
            <a:off x="838200" y="365125"/>
            <a:ext cx="10515600" cy="1325563"/>
          </a:xfrm>
        </p:spPr>
        <p:txBody>
          <a:bodyPr anchor="ctr">
            <a:normAutofit/>
          </a:bodyPr>
          <a:lstStyle/>
          <a:p>
            <a:r>
              <a:rPr lang="en-GB" dirty="0"/>
              <a:t>Cryptography and Digital Money</a:t>
            </a:r>
          </a:p>
        </p:txBody>
      </p:sp>
      <p:sp>
        <p:nvSpPr>
          <p:cNvPr id="7" name="Content Placeholder 4">
            <a:extLst>
              <a:ext uri="{FF2B5EF4-FFF2-40B4-BE49-F238E27FC236}">
                <a16:creationId xmlns:a16="http://schemas.microsoft.com/office/drawing/2014/main" id="{F1DDC205-C1E3-12E0-FCC8-2B005DBB666A}"/>
              </a:ext>
            </a:extLst>
          </p:cNvPr>
          <p:cNvSpPr txBox="1">
            <a:spLocks/>
          </p:cNvSpPr>
          <p:nvPr>
            <p:extLst>
              <p:ext uri="{E7BDC344-281C-4309-B0C6-D0EE65EED2A8}">
                <p202:designPr xmlns:p202="http://schemas.microsoft.com/office/powerpoint/2020/02/main">
                  <p202:designTagLst>
                    <p202:designTag name="ARCH:1:CLS" val="InformationBlock"/>
                    <p202:designTag name="ARCH:1:VSVAR" val="TitledTextBox"/>
                  </p202:designTagLst>
                </p202:designPr>
              </p:ext>
            </p:extLst>
          </p:nvPr>
        </p:nvSpPr>
        <p:spPr>
          <a:xfrm>
            <a:off x="167216" y="1589088"/>
            <a:ext cx="5547784" cy="4303712"/>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Clr>
                <a:schemeClr val="bg2"/>
              </a:buClr>
              <a:buFont typeface="Wingdings" panose="05000000000000000000" pitchFamily="2" charset="2"/>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Clr>
                <a:schemeClr val="bg2"/>
              </a:buClr>
              <a:buFont typeface="Wingdings" panose="05000000000000000000" pitchFamily="2" charset="2"/>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Clr>
                <a:schemeClr val="bg2"/>
              </a:buClr>
              <a:buFont typeface="Wingdings" panose="05000000000000000000" pitchFamily="2" charset="2"/>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Clr>
                <a:schemeClr val="bg2"/>
              </a:buClr>
              <a:buFont typeface="Wingdings" panose="05000000000000000000" pitchFamily="2" charset="2"/>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Clr>
                <a:schemeClr val="bg2"/>
              </a:buClr>
              <a:buFont typeface="Wingdings" panose="05000000000000000000" pitchFamily="2" charset="2"/>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defRPr sz="1400"/>
            </a:pPr>
            <a:r>
              <a:rPr lang="en-US" sz="2400" b="1" dirty="0"/>
              <a:t>1976: Public Key Cryptography Introduced</a:t>
            </a:r>
          </a:p>
          <a:p>
            <a:pPr lvl="1">
              <a:defRPr sz="1400"/>
            </a:pPr>
            <a:r>
              <a:rPr lang="en-US" sz="2000" dirty="0"/>
              <a:t>Enabled secure communication and digital signatures over untrusted networks</a:t>
            </a:r>
          </a:p>
          <a:p>
            <a:pPr lvl="1">
              <a:defRPr sz="1400"/>
            </a:pPr>
            <a:r>
              <a:rPr lang="en-US" sz="2000" dirty="0"/>
              <a:t>Uses a public key for encryption and a private key for decryption/signing</a:t>
            </a:r>
          </a:p>
          <a:p>
            <a:pPr lvl="1">
              <a:defRPr sz="1400"/>
            </a:pPr>
            <a:endParaRPr lang="en-US" b="1" dirty="0"/>
          </a:p>
          <a:p>
            <a:pPr>
              <a:defRPr sz="1400"/>
            </a:pPr>
            <a:r>
              <a:rPr lang="en-US" sz="2400" b="1" dirty="0"/>
              <a:t>1980s–1990s: Early Digital Money Experiments</a:t>
            </a:r>
          </a:p>
          <a:p>
            <a:pPr lvl="1">
              <a:defRPr sz="1400"/>
            </a:pPr>
            <a:r>
              <a:rPr lang="en-US" sz="2000" dirty="0"/>
              <a:t>Focused on anonymity and decentralization</a:t>
            </a:r>
          </a:p>
          <a:p>
            <a:pPr lvl="1">
              <a:defRPr sz="1400"/>
            </a:pPr>
            <a:r>
              <a:rPr lang="en-US" sz="2000" dirty="0"/>
              <a:t>Faced the double-spending problem</a:t>
            </a:r>
            <a:endParaRPr lang="en-US" sz="1867" b="1" dirty="0"/>
          </a:p>
        </p:txBody>
      </p:sp>
      <p:pic>
        <p:nvPicPr>
          <p:cNvPr id="4" name="Picture 5" descr="Thumbnail Image ">
            <a:extLst>
              <a:ext uri="{FF2B5EF4-FFF2-40B4-BE49-F238E27FC236}">
                <a16:creationId xmlns:a16="http://schemas.microsoft.com/office/drawing/2014/main" id="{CDE272FE-4E3B-B01C-4391-0517DC46E48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11900" y="1855788"/>
            <a:ext cx="5372100" cy="34305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1682450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50"/>
                                  </p:stCondLst>
                                  <p:iterate>
                                    <p:tmPct val="10000"/>
                                  </p:iterate>
                                  <p:childTnLst>
                                    <p:set>
                                      <p:cBhvr>
                                        <p:cTn id="6" dur="1" fill="hold">
                                          <p:stCondLst>
                                            <p:cond delay="0"/>
                                          </p:stCondLst>
                                        </p:cTn>
                                        <p:tgtEl>
                                          <p:spTgt spid="7"/>
                                        </p:tgtEl>
                                        <p:attrNameLst>
                                          <p:attrName>style.visibility</p:attrName>
                                        </p:attrNameLst>
                                      </p:cBhvr>
                                      <p:to>
                                        <p:strVal val="visible"/>
                                      </p:to>
                                    </p:set>
                                    <p:animEffect transition="in" filter="fade">
                                      <p:cBhvr>
                                        <p:cTn id="7" dur="250"/>
                                        <p:tgtEl>
                                          <p:spTgt spid="7"/>
                                        </p:tgtEl>
                                      </p:cBhvr>
                                    </p:animEffect>
                                    <p:anim calcmode="lin" valueType="num">
                                      <p:cBhvr>
                                        <p:cTn id="8" dur="250" fill="hold"/>
                                        <p:tgtEl>
                                          <p:spTgt spid="7"/>
                                        </p:tgtEl>
                                        <p:attrNameLst>
                                          <p:attrName>ppt_x</p:attrName>
                                        </p:attrNameLst>
                                      </p:cBhvr>
                                      <p:tavLst>
                                        <p:tav tm="0">
                                          <p:val>
                                            <p:strVal val="#ppt_x"/>
                                          </p:val>
                                        </p:tav>
                                        <p:tav tm="100000">
                                          <p:val>
                                            <p:strVal val="#ppt_x"/>
                                          </p:val>
                                        </p:tav>
                                      </p:tavLst>
                                    </p:anim>
                                    <p:anim calcmode="lin" valueType="num">
                                      <p:cBhvr>
                                        <p:cTn id="9" dur="25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9C6306E-0B14-7B42-CCDA-3F2632A03474}"/>
            </a:ext>
          </a:extLst>
        </p:cNvPr>
        <p:cNvGrpSpPr/>
        <p:nvPr/>
      </p:nvGrpSpPr>
      <p:grpSpPr>
        <a:xfrm>
          <a:off x="0" y="0"/>
          <a:ext cx="0" cy="0"/>
          <a:chOff x="0" y="0"/>
          <a:chExt cx="0" cy="0"/>
        </a:xfrm>
      </p:grpSpPr>
      <p:sp>
        <p:nvSpPr>
          <p:cNvPr id="3" name="TextBox 2">
            <a:extLst>
              <a:ext uri="{FF2B5EF4-FFF2-40B4-BE49-F238E27FC236}">
                <a16:creationId xmlns:a16="http://schemas.microsoft.com/office/drawing/2014/main" id="{4010F53B-F358-813E-44E5-67B45BE3A871}"/>
              </a:ext>
            </a:extLst>
          </p:cNvPr>
          <p:cNvSpPr txBox="1"/>
          <p:nvPr/>
        </p:nvSpPr>
        <p:spPr>
          <a:xfrm>
            <a:off x="4463680" y="3105834"/>
            <a:ext cx="8890000" cy="646331"/>
          </a:xfrm>
          <a:prstGeom prst="rect">
            <a:avLst/>
          </a:prstGeom>
          <a:noFill/>
        </p:spPr>
        <p:txBody>
          <a:bodyPr wrap="square">
            <a:spAutoFit/>
          </a:bodyPr>
          <a:lstStyle/>
          <a:p>
            <a:r>
              <a:rPr lang="en-GB" sz="3600" b="1" dirty="0"/>
              <a:t>ANNEX</a:t>
            </a:r>
          </a:p>
        </p:txBody>
      </p:sp>
    </p:spTree>
    <p:extLst>
      <p:ext uri="{BB962C8B-B14F-4D97-AF65-F5344CB8AC3E}">
        <p14:creationId xmlns:p14="http://schemas.microsoft.com/office/powerpoint/2010/main" val="311609035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AAB01A-3593-D3A9-6686-6D262A67B65B}"/>
              </a:ext>
            </a:extLst>
          </p:cNvPr>
          <p:cNvSpPr>
            <a:spLocks noGrp="1"/>
          </p:cNvSpPr>
          <p:nvPr>
            <p:ph type="title"/>
          </p:nvPr>
        </p:nvSpPr>
        <p:spPr>
          <a:xfrm>
            <a:off x="838200" y="365125"/>
            <a:ext cx="10515600" cy="1325563"/>
          </a:xfrm>
        </p:spPr>
        <p:txBody>
          <a:bodyPr anchor="ctr">
            <a:normAutofit/>
          </a:bodyPr>
          <a:lstStyle/>
          <a:p>
            <a:r>
              <a:rPr lang="en-GB" dirty="0"/>
              <a:t>Blockchain Trilemma </a:t>
            </a:r>
          </a:p>
        </p:txBody>
      </p:sp>
      <p:sp>
        <p:nvSpPr>
          <p:cNvPr id="3" name="Isosceles Triangle 2">
            <a:extLst>
              <a:ext uri="{FF2B5EF4-FFF2-40B4-BE49-F238E27FC236}">
                <a16:creationId xmlns:a16="http://schemas.microsoft.com/office/drawing/2014/main" id="{021A333C-3FBC-BA31-4D5C-84F45EE45D19}"/>
              </a:ext>
            </a:extLst>
          </p:cNvPr>
          <p:cNvSpPr/>
          <p:nvPr/>
        </p:nvSpPr>
        <p:spPr>
          <a:xfrm>
            <a:off x="7874868" y="2001129"/>
            <a:ext cx="3587261" cy="2855742"/>
          </a:xfrm>
          <a:prstGeom prst="triangl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TextBox 4">
            <a:extLst>
              <a:ext uri="{FF2B5EF4-FFF2-40B4-BE49-F238E27FC236}">
                <a16:creationId xmlns:a16="http://schemas.microsoft.com/office/drawing/2014/main" id="{16F138A5-097C-6DBE-1369-9DA06443DDB9}"/>
              </a:ext>
            </a:extLst>
          </p:cNvPr>
          <p:cNvSpPr txBox="1"/>
          <p:nvPr/>
        </p:nvSpPr>
        <p:spPr>
          <a:xfrm>
            <a:off x="8932784" y="1519628"/>
            <a:ext cx="1645002" cy="400110"/>
          </a:xfrm>
          <a:prstGeom prst="rect">
            <a:avLst/>
          </a:prstGeom>
          <a:noFill/>
        </p:spPr>
        <p:txBody>
          <a:bodyPr wrap="none" rtlCol="0">
            <a:spAutoFit/>
          </a:bodyPr>
          <a:lstStyle/>
          <a:p>
            <a:r>
              <a:rPr lang="en-GB" sz="2000" b="1" dirty="0"/>
              <a:t>Decentralised</a:t>
            </a:r>
          </a:p>
        </p:txBody>
      </p:sp>
      <p:sp>
        <p:nvSpPr>
          <p:cNvPr id="6" name="TextBox 5">
            <a:extLst>
              <a:ext uri="{FF2B5EF4-FFF2-40B4-BE49-F238E27FC236}">
                <a16:creationId xmlns:a16="http://schemas.microsoft.com/office/drawing/2014/main" id="{161B4673-EF5F-7413-F736-EA7B9D0B8767}"/>
              </a:ext>
            </a:extLst>
          </p:cNvPr>
          <p:cNvSpPr txBox="1"/>
          <p:nvPr/>
        </p:nvSpPr>
        <p:spPr>
          <a:xfrm>
            <a:off x="7139154" y="4920293"/>
            <a:ext cx="1058431" cy="400110"/>
          </a:xfrm>
          <a:prstGeom prst="rect">
            <a:avLst/>
          </a:prstGeom>
          <a:noFill/>
        </p:spPr>
        <p:txBody>
          <a:bodyPr wrap="none" rtlCol="0">
            <a:spAutoFit/>
          </a:bodyPr>
          <a:lstStyle/>
          <a:p>
            <a:r>
              <a:rPr lang="en-GB" sz="2000" b="1" dirty="0"/>
              <a:t>Scalable</a:t>
            </a:r>
          </a:p>
        </p:txBody>
      </p:sp>
      <p:sp>
        <p:nvSpPr>
          <p:cNvPr id="7" name="TextBox 6">
            <a:extLst>
              <a:ext uri="{FF2B5EF4-FFF2-40B4-BE49-F238E27FC236}">
                <a16:creationId xmlns:a16="http://schemas.microsoft.com/office/drawing/2014/main" id="{6662A104-CA1C-F3C6-A63D-65BC3A41024D}"/>
              </a:ext>
            </a:extLst>
          </p:cNvPr>
          <p:cNvSpPr txBox="1"/>
          <p:nvPr/>
        </p:nvSpPr>
        <p:spPr>
          <a:xfrm>
            <a:off x="10986838" y="4980915"/>
            <a:ext cx="899926" cy="400110"/>
          </a:xfrm>
          <a:prstGeom prst="rect">
            <a:avLst/>
          </a:prstGeom>
          <a:noFill/>
        </p:spPr>
        <p:txBody>
          <a:bodyPr wrap="none" rtlCol="0">
            <a:spAutoFit/>
          </a:bodyPr>
          <a:lstStyle/>
          <a:p>
            <a:r>
              <a:rPr lang="en-GB" sz="2000" b="1" dirty="0"/>
              <a:t>Secure</a:t>
            </a:r>
          </a:p>
        </p:txBody>
      </p:sp>
      <p:sp>
        <p:nvSpPr>
          <p:cNvPr id="8" name="Content Placeholder 4">
            <a:extLst>
              <a:ext uri="{FF2B5EF4-FFF2-40B4-BE49-F238E27FC236}">
                <a16:creationId xmlns:a16="http://schemas.microsoft.com/office/drawing/2014/main" id="{8994FC64-C71E-2AC0-B126-3D3CCC6E9647}"/>
              </a:ext>
            </a:extLst>
          </p:cNvPr>
          <p:cNvSpPr txBox="1">
            <a:spLocks/>
          </p:cNvSpPr>
          <p:nvPr>
            <p:extLst>
              <p:ext uri="{E7BDC344-281C-4309-B0C6-D0EE65EED2A8}">
                <p202:designPr xmlns:p202="http://schemas.microsoft.com/office/powerpoint/2020/02/main">
                  <p202:designTagLst>
                    <p202:designTag name="ARCH:1:CLS" val="InformationBlock"/>
                    <p202:designTag name="ARCH:1:VSVAR" val="TitledTextBox"/>
                  </p202:designTagLst>
                </p202:designPr>
              </p:ext>
            </p:extLst>
          </p:nvPr>
        </p:nvSpPr>
        <p:spPr>
          <a:xfrm>
            <a:off x="215750" y="1417088"/>
            <a:ext cx="7456367" cy="2992909"/>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Clr>
                <a:schemeClr val="bg2"/>
              </a:buClr>
              <a:buFont typeface="Wingdings" panose="05000000000000000000" pitchFamily="2" charset="2"/>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Clr>
                <a:schemeClr val="bg2"/>
              </a:buClr>
              <a:buFont typeface="Wingdings" panose="05000000000000000000" pitchFamily="2" charset="2"/>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Clr>
                <a:schemeClr val="bg2"/>
              </a:buClr>
              <a:buFont typeface="Wingdings" panose="05000000000000000000" pitchFamily="2" charset="2"/>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Clr>
                <a:schemeClr val="bg2"/>
              </a:buClr>
              <a:buFont typeface="Wingdings" panose="05000000000000000000" pitchFamily="2" charset="2"/>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Clr>
                <a:schemeClr val="bg2"/>
              </a:buClr>
              <a:buFont typeface="Wingdings" panose="05000000000000000000" pitchFamily="2" charset="2"/>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000" b="1" dirty="0">
                <a:latin typeface="Calibri(body)"/>
                <a:cs typeface="Arial" panose="020B0604020202020204" pitchFamily="34" charset="0"/>
              </a:rPr>
              <a:t>The challenge of achieving three core properties of a blockchain system simultaneously:</a:t>
            </a:r>
          </a:p>
          <a:p>
            <a:pPr lvl="1">
              <a:defRPr sz="1400"/>
            </a:pPr>
            <a:r>
              <a:rPr lang="en-US" sz="2000" dirty="0"/>
              <a:t>Decentralization – No single point of control; the network is distributed among many participants.</a:t>
            </a:r>
          </a:p>
          <a:p>
            <a:pPr lvl="1">
              <a:defRPr sz="1400"/>
            </a:pPr>
            <a:r>
              <a:rPr lang="en-US" sz="2000" dirty="0"/>
              <a:t>Security – The system is resistant to attacks and ensures data integrity.</a:t>
            </a:r>
          </a:p>
          <a:p>
            <a:pPr lvl="1">
              <a:defRPr sz="1400"/>
            </a:pPr>
            <a:r>
              <a:rPr lang="en-US" sz="2000" dirty="0"/>
              <a:t>Scalability – The ability to handle a growing number of transactions efficiently.</a:t>
            </a:r>
          </a:p>
          <a:p>
            <a:pPr lvl="1">
              <a:defRPr sz="1400"/>
            </a:pPr>
            <a:endParaRPr lang="en-US" sz="2000" dirty="0"/>
          </a:p>
          <a:p>
            <a:r>
              <a:rPr lang="en-US" sz="2000" b="1" dirty="0">
                <a:latin typeface="Calibri(body)"/>
                <a:cs typeface="Arial" panose="020B0604020202020204" pitchFamily="34" charset="0"/>
              </a:rPr>
              <a:t>How to Solve the Trilemma or at least mitigate it</a:t>
            </a:r>
          </a:p>
          <a:p>
            <a:pPr lvl="1">
              <a:defRPr sz="1400"/>
            </a:pPr>
            <a:r>
              <a:rPr lang="en-US" sz="2000" dirty="0"/>
              <a:t>Layer 2 Solutions</a:t>
            </a:r>
          </a:p>
          <a:p>
            <a:pPr lvl="1">
              <a:defRPr sz="1400"/>
            </a:pPr>
            <a:r>
              <a:rPr lang="en-GB" sz="2000" dirty="0"/>
              <a:t>Interoperability</a:t>
            </a:r>
            <a:endParaRPr lang="en-US" sz="2000" dirty="0"/>
          </a:p>
          <a:p>
            <a:pPr marL="457200" lvl="1" indent="0">
              <a:buNone/>
              <a:defRPr sz="1400"/>
            </a:pPr>
            <a:endParaRPr lang="en-US" sz="1867" b="1" dirty="0"/>
          </a:p>
        </p:txBody>
      </p:sp>
    </p:spTree>
    <p:extLst>
      <p:ext uri="{BB962C8B-B14F-4D97-AF65-F5344CB8AC3E}">
        <p14:creationId xmlns:p14="http://schemas.microsoft.com/office/powerpoint/2010/main" val="395142342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50"/>
                                  </p:stCondLst>
                                  <p:iterate>
                                    <p:tmPct val="10000"/>
                                  </p:iterate>
                                  <p:childTnLst>
                                    <p:set>
                                      <p:cBhvr>
                                        <p:cTn id="6" dur="1" fill="hold">
                                          <p:stCondLst>
                                            <p:cond delay="0"/>
                                          </p:stCondLst>
                                        </p:cTn>
                                        <p:tgtEl>
                                          <p:spTgt spid="8"/>
                                        </p:tgtEl>
                                        <p:attrNameLst>
                                          <p:attrName>style.visibility</p:attrName>
                                        </p:attrNameLst>
                                      </p:cBhvr>
                                      <p:to>
                                        <p:strVal val="visible"/>
                                      </p:to>
                                    </p:set>
                                    <p:animEffect transition="in" filter="fade">
                                      <p:cBhvr>
                                        <p:cTn id="7" dur="250"/>
                                        <p:tgtEl>
                                          <p:spTgt spid="8"/>
                                        </p:tgtEl>
                                      </p:cBhvr>
                                    </p:animEffect>
                                    <p:anim calcmode="lin" valueType="num">
                                      <p:cBhvr>
                                        <p:cTn id="8" dur="250" fill="hold"/>
                                        <p:tgtEl>
                                          <p:spTgt spid="8"/>
                                        </p:tgtEl>
                                        <p:attrNameLst>
                                          <p:attrName>ppt_x</p:attrName>
                                        </p:attrNameLst>
                                      </p:cBhvr>
                                      <p:tavLst>
                                        <p:tav tm="0">
                                          <p:val>
                                            <p:strVal val="#ppt_x"/>
                                          </p:val>
                                        </p:tav>
                                        <p:tav tm="100000">
                                          <p:val>
                                            <p:strVal val="#ppt_x"/>
                                          </p:val>
                                        </p:tav>
                                      </p:tavLst>
                                    </p:anim>
                                    <p:anim calcmode="lin" valueType="num">
                                      <p:cBhvr>
                                        <p:cTn id="9" dur="25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8D614B2-C719-FC49-9651-5813EE37079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C7C6767-562F-77E9-A42B-7A30CECB63C2}"/>
              </a:ext>
            </a:extLst>
          </p:cNvPr>
          <p:cNvSpPr>
            <a:spLocks noGrp="1"/>
          </p:cNvSpPr>
          <p:nvPr>
            <p:ph type="title"/>
          </p:nvPr>
        </p:nvSpPr>
        <p:spPr>
          <a:xfrm>
            <a:off x="838200" y="365125"/>
            <a:ext cx="10515600" cy="1325563"/>
          </a:xfrm>
        </p:spPr>
        <p:txBody>
          <a:bodyPr anchor="ctr">
            <a:normAutofit/>
          </a:bodyPr>
          <a:lstStyle/>
          <a:p>
            <a:r>
              <a:rPr lang="en-GB" dirty="0"/>
              <a:t>Blockchain Types </a:t>
            </a:r>
          </a:p>
        </p:txBody>
      </p:sp>
      <p:graphicFrame>
        <p:nvGraphicFramePr>
          <p:cNvPr id="27" name="Table 26">
            <a:extLst>
              <a:ext uri="{FF2B5EF4-FFF2-40B4-BE49-F238E27FC236}">
                <a16:creationId xmlns:a16="http://schemas.microsoft.com/office/drawing/2014/main" id="{9FCBD36C-8288-3B8B-12AE-548BF51C1810}"/>
              </a:ext>
            </a:extLst>
          </p:cNvPr>
          <p:cNvGraphicFramePr>
            <a:graphicFrameLocks noGrp="1"/>
          </p:cNvGraphicFramePr>
          <p:nvPr>
            <p:extLst>
              <p:ext uri="{D42A27DB-BD31-4B8C-83A1-F6EECF244321}">
                <p14:modId xmlns:p14="http://schemas.microsoft.com/office/powerpoint/2010/main" val="4050133690"/>
              </p:ext>
            </p:extLst>
          </p:nvPr>
        </p:nvGraphicFramePr>
        <p:xfrm>
          <a:off x="810904" y="1282890"/>
          <a:ext cx="10921385" cy="4724400"/>
        </p:xfrm>
        <a:graphic>
          <a:graphicData uri="http://schemas.openxmlformats.org/drawingml/2006/table">
            <a:tbl>
              <a:tblPr firstRow="1" bandRow="1">
                <a:tableStyleId>{5C22544A-7EE6-4342-B048-85BDC9FD1C3A}</a:tableStyleId>
              </a:tblPr>
              <a:tblGrid>
                <a:gridCol w="2184277">
                  <a:extLst>
                    <a:ext uri="{9D8B030D-6E8A-4147-A177-3AD203B41FA5}">
                      <a16:colId xmlns:a16="http://schemas.microsoft.com/office/drawing/2014/main" val="354971488"/>
                    </a:ext>
                  </a:extLst>
                </a:gridCol>
                <a:gridCol w="2184277">
                  <a:extLst>
                    <a:ext uri="{9D8B030D-6E8A-4147-A177-3AD203B41FA5}">
                      <a16:colId xmlns:a16="http://schemas.microsoft.com/office/drawing/2014/main" val="2442072941"/>
                    </a:ext>
                  </a:extLst>
                </a:gridCol>
                <a:gridCol w="2184277">
                  <a:extLst>
                    <a:ext uri="{9D8B030D-6E8A-4147-A177-3AD203B41FA5}">
                      <a16:colId xmlns:a16="http://schemas.microsoft.com/office/drawing/2014/main" val="2866786140"/>
                    </a:ext>
                  </a:extLst>
                </a:gridCol>
                <a:gridCol w="2184277">
                  <a:extLst>
                    <a:ext uri="{9D8B030D-6E8A-4147-A177-3AD203B41FA5}">
                      <a16:colId xmlns:a16="http://schemas.microsoft.com/office/drawing/2014/main" val="3024782534"/>
                    </a:ext>
                  </a:extLst>
                </a:gridCol>
                <a:gridCol w="2184277">
                  <a:extLst>
                    <a:ext uri="{9D8B030D-6E8A-4147-A177-3AD203B41FA5}">
                      <a16:colId xmlns:a16="http://schemas.microsoft.com/office/drawing/2014/main" val="3799615542"/>
                    </a:ext>
                  </a:extLst>
                </a:gridCol>
              </a:tblGrid>
              <a:tr h="674375">
                <a:tc>
                  <a:txBody>
                    <a:bodyPr/>
                    <a:lstStyle/>
                    <a:p>
                      <a:endParaRPr lang="en-GB" sz="1800"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2000" b="1" dirty="0"/>
                        <a:t>Public (Bitcoin, Ethereum)</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2000" b="1" dirty="0"/>
                        <a:t>Private </a:t>
                      </a:r>
                    </a:p>
                    <a:p>
                      <a:pPr algn="ctr"/>
                      <a:endParaRPr lang="en-GB" sz="2000" b="1"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2000" b="1" dirty="0"/>
                        <a:t>Consortium</a:t>
                      </a:r>
                    </a:p>
                    <a:p>
                      <a:pPr algn="ctr"/>
                      <a:endParaRPr lang="en-GB" sz="2000" b="1"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2000" b="1" dirty="0"/>
                        <a:t>Hybrid</a:t>
                      </a:r>
                    </a:p>
                    <a:p>
                      <a:pPr algn="ctr"/>
                      <a:endParaRPr lang="en-GB" sz="2000" b="1" dirty="0"/>
                    </a:p>
                  </a:txBody>
                  <a:tcPr/>
                </a:tc>
                <a:extLst>
                  <a:ext uri="{0D108BD9-81ED-4DB2-BD59-A6C34878D82A}">
                    <a16:rowId xmlns:a16="http://schemas.microsoft.com/office/drawing/2014/main" val="2126303584"/>
                  </a:ext>
                </a:extLst>
              </a:tr>
              <a:tr h="879620">
                <a:tc>
                  <a:txBody>
                    <a:bodyPr/>
                    <a:lstStyle/>
                    <a:p>
                      <a:r>
                        <a:rPr lang="en-GB" sz="1800" b="1" dirty="0"/>
                        <a:t>Access to Network</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800" dirty="0">
                          <a:effectLst/>
                        </a:rPr>
                        <a:t>Open to anyone</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800" dirty="0">
                          <a:effectLst/>
                        </a:rPr>
                        <a:t>Restricted to approved users</a:t>
                      </a:r>
                    </a:p>
                    <a:p>
                      <a:pPr algn="ctr"/>
                      <a:endParaRPr lang="en-GB" sz="1800"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800" dirty="0">
                          <a:effectLst/>
                        </a:rPr>
                        <a:t>Restricted to selected entities</a:t>
                      </a:r>
                    </a:p>
                    <a:p>
                      <a:pPr algn="ctr"/>
                      <a:endParaRPr lang="en-GB" sz="1800" dirty="0"/>
                    </a:p>
                  </a:txBody>
                  <a:tcPr/>
                </a:tc>
                <a:tc>
                  <a:txBody>
                    <a:bodyPr/>
                    <a:lstStyle/>
                    <a:p>
                      <a:pPr algn="ctr"/>
                      <a:r>
                        <a:rPr lang="en-GB" sz="1800" dirty="0"/>
                        <a:t>Flexible</a:t>
                      </a:r>
                    </a:p>
                  </a:txBody>
                  <a:tcPr/>
                </a:tc>
                <a:extLst>
                  <a:ext uri="{0D108BD9-81ED-4DB2-BD59-A6C34878D82A}">
                    <a16:rowId xmlns:a16="http://schemas.microsoft.com/office/drawing/2014/main" val="4042900917"/>
                  </a:ext>
                </a:extLst>
              </a:tr>
              <a:tr h="879620">
                <a:tc>
                  <a:txBody>
                    <a:bodyPr/>
                    <a:lstStyle/>
                    <a:p>
                      <a:r>
                        <a:rPr lang="en-GB" sz="1800" b="1" dirty="0"/>
                        <a:t>Governance Model</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800" dirty="0">
                          <a:effectLst/>
                        </a:rPr>
                        <a:t>Decentralized, open-source</a:t>
                      </a:r>
                    </a:p>
                  </a:txBody>
                  <a:tcPr/>
                </a:tc>
                <a:tc>
                  <a:txBody>
                    <a:bodyPr/>
                    <a:lstStyle/>
                    <a:p>
                      <a:pPr algn="ctr"/>
                      <a:r>
                        <a:rPr lang="en-GB" sz="1800" dirty="0">
                          <a:effectLst/>
                        </a:rPr>
                        <a:t>Centralised </a:t>
                      </a:r>
                      <a:endParaRPr lang="en-GB" sz="1800" dirty="0"/>
                    </a:p>
                  </a:txBody>
                  <a:tcPr/>
                </a:tc>
                <a:tc>
                  <a:txBody>
                    <a:bodyPr/>
                    <a:lstStyle/>
                    <a:p>
                      <a:pPr algn="ctr"/>
                      <a:r>
                        <a:rPr lang="en-GB" sz="1800" dirty="0"/>
                        <a:t>Partially decentralised, Trust based</a:t>
                      </a:r>
                    </a:p>
                  </a:txBody>
                  <a:tcPr/>
                </a:tc>
                <a:tc>
                  <a:txBody>
                    <a:bodyPr/>
                    <a:lstStyle/>
                    <a:p>
                      <a:pPr algn="ctr"/>
                      <a:r>
                        <a:rPr lang="en-GB" sz="1800" dirty="0">
                          <a:effectLst/>
                        </a:rPr>
                        <a:t>Decentralize </a:t>
                      </a:r>
                      <a:r>
                        <a:rPr lang="en-US" sz="1800" dirty="0"/>
                        <a:t>with controlled oversight</a:t>
                      </a:r>
                      <a:endParaRPr lang="en-GB" sz="1800" dirty="0"/>
                    </a:p>
                  </a:txBody>
                  <a:tcPr/>
                </a:tc>
                <a:extLst>
                  <a:ext uri="{0D108BD9-81ED-4DB2-BD59-A6C34878D82A}">
                    <a16:rowId xmlns:a16="http://schemas.microsoft.com/office/drawing/2014/main" val="1645421311"/>
                  </a:ext>
                </a:extLst>
              </a:tr>
              <a:tr h="615734">
                <a:tc>
                  <a:txBody>
                    <a:bodyPr/>
                    <a:lstStyle/>
                    <a:p>
                      <a:r>
                        <a:rPr lang="en-GB" sz="1800" b="1" dirty="0"/>
                        <a:t>Validators</a:t>
                      </a:r>
                    </a:p>
                  </a:txBody>
                  <a:tcPr/>
                </a:tc>
                <a:tc>
                  <a:txBody>
                    <a:bodyPr/>
                    <a:lstStyle/>
                    <a:p>
                      <a:pPr algn="ctr"/>
                      <a:r>
                        <a:rPr lang="en-GB" sz="1800" dirty="0"/>
                        <a:t>Anonymous</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800" dirty="0">
                          <a:effectLst/>
                        </a:rPr>
                        <a:t>Verified identities</a:t>
                      </a:r>
                    </a:p>
                    <a:p>
                      <a:pPr algn="ctr"/>
                      <a:endParaRPr lang="en-GB" sz="1800"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800" dirty="0">
                          <a:effectLst/>
                        </a:rPr>
                        <a:t>Verified identities</a:t>
                      </a:r>
                    </a:p>
                    <a:p>
                      <a:pPr algn="ctr"/>
                      <a:endParaRPr lang="en-GB" sz="1800"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800" dirty="0"/>
                        <a:t>Anonymous and </a:t>
                      </a:r>
                      <a:r>
                        <a:rPr lang="en-GB" sz="1800" dirty="0">
                          <a:effectLst/>
                        </a:rPr>
                        <a:t>Verified identities</a:t>
                      </a:r>
                    </a:p>
                  </a:txBody>
                  <a:tcPr/>
                </a:tc>
                <a:extLst>
                  <a:ext uri="{0D108BD9-81ED-4DB2-BD59-A6C34878D82A}">
                    <a16:rowId xmlns:a16="http://schemas.microsoft.com/office/drawing/2014/main" val="1807159868"/>
                  </a:ext>
                </a:extLst>
              </a:tr>
              <a:tr h="879620">
                <a:tc>
                  <a:txBody>
                    <a:bodyPr/>
                    <a:lstStyle/>
                    <a:p>
                      <a:r>
                        <a:rPr lang="en-GB" sz="1800" b="1" dirty="0"/>
                        <a:t>Transparency, Data Immutability, Scalability</a:t>
                      </a:r>
                    </a:p>
                  </a:txBody>
                  <a:tcPr/>
                </a:tc>
                <a:tc>
                  <a:txBody>
                    <a:bodyPr/>
                    <a:lstStyle/>
                    <a:p>
                      <a:pPr algn="ctr"/>
                      <a:r>
                        <a:rPr lang="en-GB" sz="1800" dirty="0"/>
                        <a:t>Full, Strong, Lower</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800" dirty="0">
                          <a:effectLst/>
                        </a:rPr>
                        <a:t>Limited, Configurable, Higher</a:t>
                      </a:r>
                    </a:p>
                    <a:p>
                      <a:pPr algn="ctr"/>
                      <a:endParaRPr lang="en-GB" sz="1800"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800" dirty="0">
                          <a:effectLst/>
                        </a:rPr>
                        <a:t>Controlled, Strong, Higher</a:t>
                      </a:r>
                    </a:p>
                    <a:p>
                      <a:pPr algn="ctr"/>
                      <a:endParaRPr lang="en-GB" sz="1800" dirty="0"/>
                    </a:p>
                  </a:txBody>
                  <a:tcPr/>
                </a:tc>
                <a:tc>
                  <a:txBody>
                    <a:bodyPr/>
                    <a:lstStyle/>
                    <a:p>
                      <a:pPr algn="ctr"/>
                      <a:r>
                        <a:rPr lang="en-US" sz="1800" dirty="0"/>
                        <a:t>Regulated, Strong, Higher</a:t>
                      </a:r>
                      <a:endParaRPr lang="en-GB" sz="1800" dirty="0"/>
                    </a:p>
                  </a:txBody>
                  <a:tcPr/>
                </a:tc>
                <a:extLst>
                  <a:ext uri="{0D108BD9-81ED-4DB2-BD59-A6C34878D82A}">
                    <a16:rowId xmlns:a16="http://schemas.microsoft.com/office/drawing/2014/main" val="2123602807"/>
                  </a:ext>
                </a:extLst>
              </a:tr>
              <a:tr h="615734">
                <a:tc>
                  <a:txBody>
                    <a:bodyPr/>
                    <a:lstStyle/>
                    <a:p>
                      <a:r>
                        <a:rPr lang="en-GB" sz="1800" b="1" dirty="0"/>
                        <a:t>Identity Management</a:t>
                      </a:r>
                    </a:p>
                  </a:txBody>
                  <a:tcPr/>
                </a:tc>
                <a:tc>
                  <a:txBody>
                    <a:bodyPr/>
                    <a:lstStyle/>
                    <a:p>
                      <a:pPr algn="ctr" fontAlgn="t">
                        <a:lnSpc>
                          <a:spcPts val="1500"/>
                        </a:lnSpc>
                        <a:buNone/>
                      </a:pPr>
                      <a:r>
                        <a:rPr lang="en-GB" sz="1800" dirty="0">
                          <a:effectLst/>
                        </a:rPr>
                        <a:t>Anonymous or pseudonymous</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800" dirty="0">
                          <a:effectLst/>
                        </a:rPr>
                        <a:t>Verified identities</a:t>
                      </a:r>
                    </a:p>
                    <a:p>
                      <a:pPr algn="ctr"/>
                      <a:endParaRPr lang="en-GB" sz="1800"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800" dirty="0">
                          <a:effectLst/>
                        </a:rPr>
                        <a:t>Verified identities</a:t>
                      </a:r>
                    </a:p>
                    <a:p>
                      <a:pPr algn="ctr"/>
                      <a:endParaRPr lang="en-GB" sz="1800" dirty="0"/>
                    </a:p>
                  </a:txBody>
                  <a:tcPr/>
                </a:tc>
                <a:tc>
                  <a:txBody>
                    <a:bodyPr/>
                    <a:lstStyle/>
                    <a:p>
                      <a:pPr algn="ctr"/>
                      <a:r>
                        <a:rPr lang="en-GB" sz="1800" dirty="0"/>
                        <a:t>Verified identities </a:t>
                      </a:r>
                    </a:p>
                  </a:txBody>
                  <a:tcPr/>
                </a:tc>
                <a:extLst>
                  <a:ext uri="{0D108BD9-81ED-4DB2-BD59-A6C34878D82A}">
                    <a16:rowId xmlns:a16="http://schemas.microsoft.com/office/drawing/2014/main" val="2721949484"/>
                  </a:ext>
                </a:extLst>
              </a:tr>
            </a:tbl>
          </a:graphicData>
        </a:graphic>
      </p:graphicFrame>
    </p:spTree>
    <p:extLst>
      <p:ext uri="{BB962C8B-B14F-4D97-AF65-F5344CB8AC3E}">
        <p14:creationId xmlns:p14="http://schemas.microsoft.com/office/powerpoint/2010/main" val="437543238"/>
      </p:ext>
    </p:extLst>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0389FE4-374D-46BC-2924-D1D970B5B8F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FF97E85-311C-D8A9-7511-835062471834}"/>
              </a:ext>
            </a:extLst>
          </p:cNvPr>
          <p:cNvSpPr>
            <a:spLocks noGrp="1"/>
          </p:cNvSpPr>
          <p:nvPr>
            <p:ph type="title"/>
          </p:nvPr>
        </p:nvSpPr>
        <p:spPr>
          <a:xfrm>
            <a:off x="838200" y="365125"/>
            <a:ext cx="10515600" cy="1325563"/>
          </a:xfrm>
        </p:spPr>
        <p:txBody>
          <a:bodyPr anchor="ctr">
            <a:normAutofit/>
          </a:bodyPr>
          <a:lstStyle/>
          <a:p>
            <a:r>
              <a:rPr lang="en-GB" dirty="0"/>
              <a:t>Double Spending problem</a:t>
            </a:r>
          </a:p>
        </p:txBody>
      </p:sp>
      <p:sp>
        <p:nvSpPr>
          <p:cNvPr id="7" name="Content Placeholder 4">
            <a:extLst>
              <a:ext uri="{FF2B5EF4-FFF2-40B4-BE49-F238E27FC236}">
                <a16:creationId xmlns:a16="http://schemas.microsoft.com/office/drawing/2014/main" id="{CCAAC678-48AF-5D3E-C6F2-198337209D18}"/>
              </a:ext>
            </a:extLst>
          </p:cNvPr>
          <p:cNvSpPr txBox="1">
            <a:spLocks/>
          </p:cNvSpPr>
          <p:nvPr>
            <p:extLst>
              <p:ext uri="{E7BDC344-281C-4309-B0C6-D0EE65EED2A8}">
                <p202:designPr xmlns:p202="http://schemas.microsoft.com/office/powerpoint/2020/02/main">
                  <p202:designTagLst>
                    <p202:designTag name="ARCH:1:CLS" val="InformationBlock"/>
                    <p202:designTag name="ARCH:1:VSVAR" val="TitledTextBox"/>
                  </p202:designTagLst>
                </p202:designPr>
              </p:ext>
            </p:extLst>
          </p:nvPr>
        </p:nvSpPr>
        <p:spPr>
          <a:xfrm>
            <a:off x="558800" y="1690688"/>
            <a:ext cx="5422900" cy="4637087"/>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Clr>
                <a:schemeClr val="bg2"/>
              </a:buClr>
              <a:buFont typeface="Wingdings" panose="05000000000000000000" pitchFamily="2" charset="2"/>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Clr>
                <a:schemeClr val="bg2"/>
              </a:buClr>
              <a:buFont typeface="Wingdings" panose="05000000000000000000" pitchFamily="2" charset="2"/>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Clr>
                <a:schemeClr val="bg2"/>
              </a:buClr>
              <a:buFont typeface="Wingdings" panose="05000000000000000000" pitchFamily="2" charset="2"/>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Clr>
                <a:schemeClr val="bg2"/>
              </a:buClr>
              <a:buFont typeface="Wingdings" panose="05000000000000000000" pitchFamily="2" charset="2"/>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Clr>
                <a:schemeClr val="bg2"/>
              </a:buClr>
              <a:buFont typeface="Wingdings" panose="05000000000000000000" pitchFamily="2" charset="2"/>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ts val="2500"/>
              </a:spcBef>
            </a:pPr>
            <a:endParaRPr lang="en-US" sz="2000" dirty="0"/>
          </a:p>
        </p:txBody>
      </p:sp>
      <p:sp>
        <p:nvSpPr>
          <p:cNvPr id="5" name="Content Placeholder 4">
            <a:extLst>
              <a:ext uri="{FF2B5EF4-FFF2-40B4-BE49-F238E27FC236}">
                <a16:creationId xmlns:a16="http://schemas.microsoft.com/office/drawing/2014/main" id="{17682E6A-63E8-1647-B94F-2C6D3598B78A}"/>
              </a:ext>
            </a:extLst>
          </p:cNvPr>
          <p:cNvSpPr txBox="1">
            <a:spLocks/>
          </p:cNvSpPr>
          <p:nvPr>
            <p:extLst>
              <p:ext uri="{E7BDC344-281C-4309-B0C6-D0EE65EED2A8}">
                <p202:designPr xmlns:p202="http://schemas.microsoft.com/office/powerpoint/2020/02/main">
                  <p202:designTagLst>
                    <p202:designTag name="ARCH:1:CLS" val="InformationBlock"/>
                    <p202:designTag name="ARCH:1:VSVAR" val="TitledTextBox"/>
                  </p202:designTagLst>
                </p202:designPr>
              </p:ext>
            </p:extLst>
          </p:nvPr>
        </p:nvSpPr>
        <p:spPr>
          <a:xfrm>
            <a:off x="167216" y="1589088"/>
            <a:ext cx="5114681" cy="4303712"/>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Clr>
                <a:schemeClr val="bg2"/>
              </a:buClr>
              <a:buFont typeface="Wingdings" panose="05000000000000000000" pitchFamily="2" charset="2"/>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Clr>
                <a:schemeClr val="bg2"/>
              </a:buClr>
              <a:buFont typeface="Wingdings" panose="05000000000000000000" pitchFamily="2" charset="2"/>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Clr>
                <a:schemeClr val="bg2"/>
              </a:buClr>
              <a:buFont typeface="Wingdings" panose="05000000000000000000" pitchFamily="2" charset="2"/>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Clr>
                <a:schemeClr val="bg2"/>
              </a:buClr>
              <a:buFont typeface="Wingdings" panose="05000000000000000000" pitchFamily="2" charset="2"/>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Clr>
                <a:schemeClr val="bg2"/>
              </a:buClr>
              <a:buFont typeface="Wingdings" panose="05000000000000000000" pitchFamily="2" charset="2"/>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1">
              <a:defRPr sz="1400"/>
            </a:pPr>
            <a:r>
              <a:rPr lang="en-US" sz="2000" dirty="0"/>
              <a:t>Unlike physical cash, which cannot be duplicated, </a:t>
            </a:r>
            <a:r>
              <a:rPr lang="en-US" sz="2000" b="1" dirty="0"/>
              <a:t>digital tokens are </a:t>
            </a:r>
            <a:r>
              <a:rPr lang="en-US" sz="2000" dirty="0"/>
              <a:t>just </a:t>
            </a:r>
            <a:r>
              <a:rPr lang="en-US" sz="2000" b="1" dirty="0"/>
              <a:t>data</a:t>
            </a:r>
            <a:r>
              <a:rPr lang="en-US" sz="2000" dirty="0"/>
              <a:t> and can be copied if not properly secured</a:t>
            </a:r>
          </a:p>
          <a:p>
            <a:pPr lvl="1">
              <a:defRPr sz="1400"/>
            </a:pPr>
            <a:r>
              <a:rPr lang="en-US" sz="2000" dirty="0"/>
              <a:t>Someone could potentially spend the same digital money more than once — like sending the same file to two people. </a:t>
            </a:r>
          </a:p>
          <a:p>
            <a:pPr lvl="1">
              <a:defRPr sz="1400"/>
            </a:pPr>
            <a:r>
              <a:rPr lang="en-US" sz="2000" dirty="0"/>
              <a:t>Without a central authority (like a bank) to verify transactions, how do we prevent this?</a:t>
            </a:r>
          </a:p>
          <a:p>
            <a:pPr lvl="1">
              <a:defRPr sz="1400"/>
            </a:pPr>
            <a:endParaRPr lang="en-US" sz="1867" b="1" dirty="0"/>
          </a:p>
        </p:txBody>
      </p:sp>
      <p:pic>
        <p:nvPicPr>
          <p:cNvPr id="17" name="Graphic 16" descr="Male profile outline">
            <a:extLst>
              <a:ext uri="{FF2B5EF4-FFF2-40B4-BE49-F238E27FC236}">
                <a16:creationId xmlns:a16="http://schemas.microsoft.com/office/drawing/2014/main" id="{76F0945E-031F-B106-456D-AC7AF3CA7EF3}"/>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5547792" y="2723357"/>
            <a:ext cx="1323832" cy="914400"/>
          </a:xfrm>
          <a:prstGeom prst="rect">
            <a:avLst/>
          </a:prstGeom>
        </p:spPr>
      </p:pic>
      <p:pic>
        <p:nvPicPr>
          <p:cNvPr id="19" name="Graphic 18" descr="Female Profile outline">
            <a:extLst>
              <a:ext uri="{FF2B5EF4-FFF2-40B4-BE49-F238E27FC236}">
                <a16:creationId xmlns:a16="http://schemas.microsoft.com/office/drawing/2014/main" id="{C3605D4E-85DC-8431-01AB-38991D8D932C}"/>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10293421" y="2482057"/>
            <a:ext cx="914400" cy="914400"/>
          </a:xfrm>
          <a:prstGeom prst="rect">
            <a:avLst/>
          </a:prstGeom>
        </p:spPr>
      </p:pic>
      <p:pic>
        <p:nvPicPr>
          <p:cNvPr id="21" name="Graphic 20" descr="School boy with solid fill">
            <a:extLst>
              <a:ext uri="{FF2B5EF4-FFF2-40B4-BE49-F238E27FC236}">
                <a16:creationId xmlns:a16="http://schemas.microsoft.com/office/drawing/2014/main" id="{D8AAEC13-3044-91C6-6B61-E5700D23983A}"/>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10215137" y="4144169"/>
            <a:ext cx="1018084" cy="914400"/>
          </a:xfrm>
          <a:prstGeom prst="rect">
            <a:avLst/>
          </a:prstGeom>
        </p:spPr>
      </p:pic>
      <p:cxnSp>
        <p:nvCxnSpPr>
          <p:cNvPr id="23" name="Straight Arrow Connector 22">
            <a:extLst>
              <a:ext uri="{FF2B5EF4-FFF2-40B4-BE49-F238E27FC236}">
                <a16:creationId xmlns:a16="http://schemas.microsoft.com/office/drawing/2014/main" id="{E4F2A1A9-A530-1FAB-D46F-5E44F094110E}"/>
              </a:ext>
            </a:extLst>
          </p:cNvPr>
          <p:cNvCxnSpPr>
            <a:cxnSpLocks/>
            <a:endCxn id="2052" idx="1"/>
          </p:cNvCxnSpPr>
          <p:nvPr/>
        </p:nvCxnSpPr>
        <p:spPr>
          <a:xfrm flipV="1">
            <a:off x="6821772" y="3193695"/>
            <a:ext cx="1098281" cy="88461"/>
          </a:xfrm>
          <a:prstGeom prst="straightConnector1">
            <a:avLst/>
          </a:prstGeom>
          <a:ln w="38100">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24" name="Straight Arrow Connector 23">
            <a:extLst>
              <a:ext uri="{FF2B5EF4-FFF2-40B4-BE49-F238E27FC236}">
                <a16:creationId xmlns:a16="http://schemas.microsoft.com/office/drawing/2014/main" id="{096FD4EF-0FA8-FD8D-763E-12F1B69C16B2}"/>
              </a:ext>
            </a:extLst>
          </p:cNvPr>
          <p:cNvCxnSpPr>
            <a:cxnSpLocks/>
          </p:cNvCxnSpPr>
          <p:nvPr/>
        </p:nvCxnSpPr>
        <p:spPr>
          <a:xfrm>
            <a:off x="6821772" y="3454400"/>
            <a:ext cx="1036132" cy="277980"/>
          </a:xfrm>
          <a:prstGeom prst="straightConnector1">
            <a:avLst/>
          </a:prstGeom>
          <a:ln w="38100">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25" name="Straight Arrow Connector 24">
            <a:extLst>
              <a:ext uri="{FF2B5EF4-FFF2-40B4-BE49-F238E27FC236}">
                <a16:creationId xmlns:a16="http://schemas.microsoft.com/office/drawing/2014/main" id="{980FCE49-47A0-3A58-904A-DD724E3B6B26}"/>
              </a:ext>
            </a:extLst>
          </p:cNvPr>
          <p:cNvCxnSpPr>
            <a:cxnSpLocks/>
          </p:cNvCxnSpPr>
          <p:nvPr/>
        </p:nvCxnSpPr>
        <p:spPr>
          <a:xfrm>
            <a:off x="8719758" y="3173247"/>
            <a:ext cx="1573663" cy="0"/>
          </a:xfrm>
          <a:prstGeom prst="straightConnector1">
            <a:avLst/>
          </a:prstGeom>
          <a:ln w="38100">
            <a:solidFill>
              <a:schemeClr val="tx2"/>
            </a:solidFill>
            <a:tailEnd type="triangle"/>
          </a:ln>
        </p:spPr>
        <p:style>
          <a:lnRef idx="1">
            <a:schemeClr val="accent1"/>
          </a:lnRef>
          <a:fillRef idx="0">
            <a:schemeClr val="accent1"/>
          </a:fillRef>
          <a:effectRef idx="0">
            <a:schemeClr val="accent1"/>
          </a:effectRef>
          <a:fontRef idx="minor">
            <a:schemeClr val="tx1"/>
          </a:fontRef>
        </p:style>
      </p:cxnSp>
      <p:pic>
        <p:nvPicPr>
          <p:cNvPr id="2052" name="Graphic 2051" descr="Euro with solid fill">
            <a:extLst>
              <a:ext uri="{FF2B5EF4-FFF2-40B4-BE49-F238E27FC236}">
                <a16:creationId xmlns:a16="http://schemas.microsoft.com/office/drawing/2014/main" id="{5998CB11-25C8-0BF5-C7EB-7B4822626479}"/>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7920053" y="2954421"/>
            <a:ext cx="772423" cy="478548"/>
          </a:xfrm>
          <a:prstGeom prst="rect">
            <a:avLst/>
          </a:prstGeom>
        </p:spPr>
      </p:pic>
      <p:pic>
        <p:nvPicPr>
          <p:cNvPr id="2054" name="Graphic 2053" descr="Euro with solid fill">
            <a:extLst>
              <a:ext uri="{FF2B5EF4-FFF2-40B4-BE49-F238E27FC236}">
                <a16:creationId xmlns:a16="http://schemas.microsoft.com/office/drawing/2014/main" id="{F900F530-FAF5-D203-B5BA-C0C18C6BB1EE}"/>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7896289" y="3673162"/>
            <a:ext cx="772423" cy="478548"/>
          </a:xfrm>
          <a:prstGeom prst="rect">
            <a:avLst/>
          </a:prstGeom>
        </p:spPr>
      </p:pic>
      <p:pic>
        <p:nvPicPr>
          <p:cNvPr id="2056" name="Graphic 2055" descr="Coins with solid fill">
            <a:extLst>
              <a:ext uri="{FF2B5EF4-FFF2-40B4-BE49-F238E27FC236}">
                <a16:creationId xmlns:a16="http://schemas.microsoft.com/office/drawing/2014/main" id="{95CAF3B4-B715-4BD4-D0E5-5423D82002A2}"/>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6705865" y="2280692"/>
            <a:ext cx="504133" cy="348042"/>
          </a:xfrm>
          <a:prstGeom prst="rect">
            <a:avLst/>
          </a:prstGeom>
        </p:spPr>
      </p:pic>
      <p:pic>
        <p:nvPicPr>
          <p:cNvPr id="2058" name="Graphic 2057" descr="Thought bubble outline">
            <a:extLst>
              <a:ext uri="{FF2B5EF4-FFF2-40B4-BE49-F238E27FC236}">
                <a16:creationId xmlns:a16="http://schemas.microsoft.com/office/drawing/2014/main" id="{AD141E0E-BF23-3730-782C-660F2BA96999}"/>
              </a:ext>
            </a:extLst>
          </p:cNvPr>
          <p:cNvPicPr>
            <a:picLocks noChangeAspect="1"/>
          </p:cNvPicPr>
          <p:nvPr/>
        </p:nvPicPr>
        <p:blipFill>
          <a:blip r:embed="rId13">
            <a:extLst>
              <a:ext uri="{96DAC541-7B7A-43D3-8B79-37D633B846F1}">
                <asvg:svgBlip xmlns:asvg="http://schemas.microsoft.com/office/drawing/2016/SVG/main" r:embed="rId14"/>
              </a:ext>
            </a:extLst>
          </a:blip>
          <a:stretch>
            <a:fillRect/>
          </a:stretch>
        </p:blipFill>
        <p:spPr>
          <a:xfrm>
            <a:off x="6383095" y="2093634"/>
            <a:ext cx="1200474" cy="914400"/>
          </a:xfrm>
          <a:prstGeom prst="rect">
            <a:avLst/>
          </a:prstGeom>
        </p:spPr>
      </p:pic>
      <p:pic>
        <p:nvPicPr>
          <p:cNvPr id="2059" name="Graphic 2058" descr="Coins with solid fill">
            <a:extLst>
              <a:ext uri="{FF2B5EF4-FFF2-40B4-BE49-F238E27FC236}">
                <a16:creationId xmlns:a16="http://schemas.microsoft.com/office/drawing/2014/main" id="{AF1F4BFC-D946-E4C2-1D76-1768A09A31E3}"/>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11337237" y="3904895"/>
            <a:ext cx="504133" cy="348042"/>
          </a:xfrm>
          <a:prstGeom prst="rect">
            <a:avLst/>
          </a:prstGeom>
        </p:spPr>
      </p:pic>
      <p:pic>
        <p:nvPicPr>
          <p:cNvPr id="2060" name="Graphic 2059" descr="Thought bubble outline">
            <a:extLst>
              <a:ext uri="{FF2B5EF4-FFF2-40B4-BE49-F238E27FC236}">
                <a16:creationId xmlns:a16="http://schemas.microsoft.com/office/drawing/2014/main" id="{27C8AE25-07C2-7F7B-ACF6-878D9F5541C9}"/>
              </a:ext>
            </a:extLst>
          </p:cNvPr>
          <p:cNvPicPr>
            <a:picLocks noChangeAspect="1"/>
          </p:cNvPicPr>
          <p:nvPr/>
        </p:nvPicPr>
        <p:blipFill>
          <a:blip r:embed="rId13">
            <a:extLst>
              <a:ext uri="{96DAC541-7B7A-43D3-8B79-37D633B846F1}">
                <asvg:svgBlip xmlns:asvg="http://schemas.microsoft.com/office/drawing/2016/SVG/main" r:embed="rId14"/>
              </a:ext>
            </a:extLst>
          </a:blip>
          <a:stretch>
            <a:fillRect/>
          </a:stretch>
        </p:blipFill>
        <p:spPr>
          <a:xfrm>
            <a:off x="10991526" y="3740533"/>
            <a:ext cx="1200474" cy="914400"/>
          </a:xfrm>
          <a:prstGeom prst="rect">
            <a:avLst/>
          </a:prstGeom>
        </p:spPr>
      </p:pic>
      <p:pic>
        <p:nvPicPr>
          <p:cNvPr id="2061" name="Graphic 2060" descr="Coins with solid fill">
            <a:extLst>
              <a:ext uri="{FF2B5EF4-FFF2-40B4-BE49-F238E27FC236}">
                <a16:creationId xmlns:a16="http://schemas.microsoft.com/office/drawing/2014/main" id="{FF71DB6E-3CB0-4D4F-8F5E-45AF4C814440}"/>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11095910" y="1979346"/>
            <a:ext cx="504133" cy="348042"/>
          </a:xfrm>
          <a:prstGeom prst="rect">
            <a:avLst/>
          </a:prstGeom>
        </p:spPr>
      </p:pic>
      <p:pic>
        <p:nvPicPr>
          <p:cNvPr id="2062" name="Graphic 2061" descr="Thought bubble outline">
            <a:extLst>
              <a:ext uri="{FF2B5EF4-FFF2-40B4-BE49-F238E27FC236}">
                <a16:creationId xmlns:a16="http://schemas.microsoft.com/office/drawing/2014/main" id="{DA4646A7-F22B-A9D6-159B-744D85050EBA}"/>
              </a:ext>
            </a:extLst>
          </p:cNvPr>
          <p:cNvPicPr>
            <a:picLocks noChangeAspect="1"/>
          </p:cNvPicPr>
          <p:nvPr/>
        </p:nvPicPr>
        <p:blipFill>
          <a:blip r:embed="rId13">
            <a:extLst>
              <a:ext uri="{96DAC541-7B7A-43D3-8B79-37D633B846F1}">
                <asvg:svgBlip xmlns:asvg="http://schemas.microsoft.com/office/drawing/2016/SVG/main" r:embed="rId14"/>
              </a:ext>
            </a:extLst>
          </a:blip>
          <a:stretch>
            <a:fillRect/>
          </a:stretch>
        </p:blipFill>
        <p:spPr>
          <a:xfrm>
            <a:off x="10747740" y="1792288"/>
            <a:ext cx="1200474" cy="914400"/>
          </a:xfrm>
          <a:prstGeom prst="rect">
            <a:avLst/>
          </a:prstGeom>
        </p:spPr>
      </p:pic>
      <p:cxnSp>
        <p:nvCxnSpPr>
          <p:cNvPr id="3" name="Straight Arrow Connector 2">
            <a:extLst>
              <a:ext uri="{FF2B5EF4-FFF2-40B4-BE49-F238E27FC236}">
                <a16:creationId xmlns:a16="http://schemas.microsoft.com/office/drawing/2014/main" id="{5371ACAE-E3B7-6765-C9B1-E250C19BF99B}"/>
              </a:ext>
            </a:extLst>
          </p:cNvPr>
          <p:cNvCxnSpPr>
            <a:cxnSpLocks/>
          </p:cNvCxnSpPr>
          <p:nvPr/>
        </p:nvCxnSpPr>
        <p:spPr>
          <a:xfrm>
            <a:off x="8719758" y="3973679"/>
            <a:ext cx="1495379" cy="457200"/>
          </a:xfrm>
          <a:prstGeom prst="straightConnector1">
            <a:avLst/>
          </a:prstGeom>
          <a:ln w="38100">
            <a:solidFill>
              <a:schemeClr val="tx2"/>
            </a:solidFill>
            <a:tailEnd type="triangle"/>
          </a:ln>
        </p:spPr>
        <p:style>
          <a:lnRef idx="1">
            <a:schemeClr val="accent1"/>
          </a:lnRef>
          <a:fillRef idx="0">
            <a:schemeClr val="accent1"/>
          </a:fillRef>
          <a:effectRef idx="0">
            <a:schemeClr val="accent1"/>
          </a:effectRef>
          <a:fontRef idx="minor">
            <a:schemeClr val="tx1"/>
          </a:fontRef>
        </p:style>
      </p:cxnSp>
      <p:pic>
        <p:nvPicPr>
          <p:cNvPr id="13" name="Graphic 12" descr="Checkmark with solid fill">
            <a:extLst>
              <a:ext uri="{FF2B5EF4-FFF2-40B4-BE49-F238E27FC236}">
                <a16:creationId xmlns:a16="http://schemas.microsoft.com/office/drawing/2014/main" id="{E0D466D5-8CBF-F36C-FB2C-5D54F41A08EF}"/>
              </a:ext>
            </a:extLst>
          </p:cNvPr>
          <p:cNvPicPr>
            <a:picLocks noChangeAspect="1"/>
          </p:cNvPicPr>
          <p:nvPr/>
        </p:nvPicPr>
        <p:blipFill>
          <a:blip r:embed="rId15">
            <a:extLst>
              <a:ext uri="{96DAC541-7B7A-43D3-8B79-37D633B846F1}">
                <asvg:svgBlip xmlns:asvg="http://schemas.microsoft.com/office/drawing/2016/SVG/main" r:embed="rId16"/>
              </a:ext>
            </a:extLst>
          </a:blip>
          <a:stretch>
            <a:fillRect/>
          </a:stretch>
        </p:blipFill>
        <p:spPr>
          <a:xfrm>
            <a:off x="9039607" y="2632537"/>
            <a:ext cx="914400" cy="914400"/>
          </a:xfrm>
          <a:prstGeom prst="rect">
            <a:avLst/>
          </a:prstGeom>
        </p:spPr>
      </p:pic>
      <p:pic>
        <p:nvPicPr>
          <p:cNvPr id="15" name="Graphic 14" descr="Badge Cross with solid fill">
            <a:extLst>
              <a:ext uri="{FF2B5EF4-FFF2-40B4-BE49-F238E27FC236}">
                <a16:creationId xmlns:a16="http://schemas.microsoft.com/office/drawing/2014/main" id="{DB73FC14-B271-B98C-FAFC-FA98DF348697}"/>
              </a:ext>
            </a:extLst>
          </p:cNvPr>
          <p:cNvPicPr>
            <a:picLocks noChangeAspect="1"/>
          </p:cNvPicPr>
          <p:nvPr/>
        </p:nvPicPr>
        <p:blipFill>
          <a:blip r:embed="rId17">
            <a:extLst>
              <a:ext uri="{96DAC541-7B7A-43D3-8B79-37D633B846F1}">
                <asvg:svgBlip xmlns:asvg="http://schemas.microsoft.com/office/drawing/2016/SVG/main" r:embed="rId18"/>
              </a:ext>
            </a:extLst>
          </a:blip>
          <a:stretch>
            <a:fillRect/>
          </a:stretch>
        </p:blipFill>
        <p:spPr>
          <a:xfrm>
            <a:off x="8975928" y="3807038"/>
            <a:ext cx="914400" cy="914400"/>
          </a:xfrm>
          <a:prstGeom prst="rect">
            <a:avLst/>
          </a:prstGeom>
        </p:spPr>
      </p:pic>
    </p:spTree>
    <p:extLst>
      <p:ext uri="{BB962C8B-B14F-4D97-AF65-F5344CB8AC3E}">
        <p14:creationId xmlns:p14="http://schemas.microsoft.com/office/powerpoint/2010/main" val="67944174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nodePh="1">
                                  <p:stCondLst>
                                    <p:cond delay="250"/>
                                  </p:stCondLst>
                                  <p:endCondLst>
                                    <p:cond evt="begin" delay="0">
                                      <p:tn val="5"/>
                                    </p:cond>
                                  </p:endCondLst>
                                  <p:iterate>
                                    <p:tmPct val="10000"/>
                                  </p:iterate>
                                  <p:childTnLst>
                                    <p:set>
                                      <p:cBhvr>
                                        <p:cTn id="6" dur="1" fill="hold">
                                          <p:stCondLst>
                                            <p:cond delay="0"/>
                                          </p:stCondLst>
                                        </p:cTn>
                                        <p:tgtEl>
                                          <p:spTgt spid="7"/>
                                        </p:tgtEl>
                                        <p:attrNameLst>
                                          <p:attrName>style.visibility</p:attrName>
                                        </p:attrNameLst>
                                      </p:cBhvr>
                                      <p:to>
                                        <p:strVal val="visible"/>
                                      </p:to>
                                    </p:set>
                                    <p:animEffect transition="in" filter="fade">
                                      <p:cBhvr>
                                        <p:cTn id="7" dur="250"/>
                                        <p:tgtEl>
                                          <p:spTgt spid="7"/>
                                        </p:tgtEl>
                                      </p:cBhvr>
                                    </p:animEffect>
                                    <p:anim calcmode="lin" valueType="num">
                                      <p:cBhvr>
                                        <p:cTn id="8" dur="250" fill="hold"/>
                                        <p:tgtEl>
                                          <p:spTgt spid="7"/>
                                        </p:tgtEl>
                                        <p:attrNameLst>
                                          <p:attrName>ppt_x</p:attrName>
                                        </p:attrNameLst>
                                      </p:cBhvr>
                                      <p:tavLst>
                                        <p:tav tm="0">
                                          <p:val>
                                            <p:strVal val="#ppt_x"/>
                                          </p:val>
                                        </p:tav>
                                        <p:tav tm="100000">
                                          <p:val>
                                            <p:strVal val="#ppt_x"/>
                                          </p:val>
                                        </p:tav>
                                      </p:tavLst>
                                    </p:anim>
                                    <p:anim calcmode="lin" valueType="num">
                                      <p:cBhvr>
                                        <p:cTn id="9" dur="250" fill="hold"/>
                                        <p:tgtEl>
                                          <p:spTgt spid="7"/>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250"/>
                                  </p:stCondLst>
                                  <p:iterate>
                                    <p:tmPct val="10000"/>
                                  </p:iterate>
                                  <p:childTnLst>
                                    <p:set>
                                      <p:cBhvr>
                                        <p:cTn id="11" dur="1" fill="hold">
                                          <p:stCondLst>
                                            <p:cond delay="0"/>
                                          </p:stCondLst>
                                        </p:cTn>
                                        <p:tgtEl>
                                          <p:spTgt spid="5"/>
                                        </p:tgtEl>
                                        <p:attrNameLst>
                                          <p:attrName>style.visibility</p:attrName>
                                        </p:attrNameLst>
                                      </p:cBhvr>
                                      <p:to>
                                        <p:strVal val="visible"/>
                                      </p:to>
                                    </p:set>
                                    <p:animEffect transition="in" filter="fade">
                                      <p:cBhvr>
                                        <p:cTn id="12" dur="250"/>
                                        <p:tgtEl>
                                          <p:spTgt spid="5"/>
                                        </p:tgtEl>
                                      </p:cBhvr>
                                    </p:animEffect>
                                    <p:anim calcmode="lin" valueType="num">
                                      <p:cBhvr>
                                        <p:cTn id="13" dur="250" fill="hold"/>
                                        <p:tgtEl>
                                          <p:spTgt spid="5"/>
                                        </p:tgtEl>
                                        <p:attrNameLst>
                                          <p:attrName>ppt_x</p:attrName>
                                        </p:attrNameLst>
                                      </p:cBhvr>
                                      <p:tavLst>
                                        <p:tav tm="0">
                                          <p:val>
                                            <p:strVal val="#ppt_x"/>
                                          </p:val>
                                        </p:tav>
                                        <p:tav tm="100000">
                                          <p:val>
                                            <p:strVal val="#ppt_x"/>
                                          </p:val>
                                        </p:tav>
                                      </p:tavLst>
                                    </p:anim>
                                    <p:anim calcmode="lin" valueType="num">
                                      <p:cBhvr>
                                        <p:cTn id="14" dur="25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C3394BA-96C1-5316-67EB-9B6C3934710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438854D-7115-8120-8DD1-CBD7DA872301}"/>
              </a:ext>
            </a:extLst>
          </p:cNvPr>
          <p:cNvSpPr>
            <a:spLocks noGrp="1"/>
          </p:cNvSpPr>
          <p:nvPr>
            <p:ph type="title"/>
          </p:nvPr>
        </p:nvSpPr>
        <p:spPr>
          <a:xfrm>
            <a:off x="838200" y="365125"/>
            <a:ext cx="10515600" cy="1325563"/>
          </a:xfrm>
        </p:spPr>
        <p:txBody>
          <a:bodyPr anchor="ctr">
            <a:normAutofit/>
          </a:bodyPr>
          <a:lstStyle/>
          <a:p>
            <a:r>
              <a:rPr lang="en-GB" dirty="0"/>
              <a:t>Bitcoin Breakthrough</a:t>
            </a:r>
          </a:p>
        </p:txBody>
      </p:sp>
      <p:sp>
        <p:nvSpPr>
          <p:cNvPr id="3" name="Content Placeholder 4">
            <a:extLst>
              <a:ext uri="{FF2B5EF4-FFF2-40B4-BE49-F238E27FC236}">
                <a16:creationId xmlns:a16="http://schemas.microsoft.com/office/drawing/2014/main" id="{4B8741E3-D733-B425-1354-0E3356DADB73}"/>
              </a:ext>
            </a:extLst>
          </p:cNvPr>
          <p:cNvSpPr txBox="1">
            <a:spLocks/>
          </p:cNvSpPr>
          <p:nvPr>
            <p:extLst>
              <p:ext uri="{E7BDC344-281C-4309-B0C6-D0EE65EED2A8}">
                <p202:designPr xmlns:p202="http://schemas.microsoft.com/office/powerpoint/2020/02/main">
                  <p202:designTagLst>
                    <p202:designTag name="ARCH:1:CLS" val="InformationBlock"/>
                    <p202:designTag name="ARCH:1:VSVAR" val="TitledTextBox"/>
                  </p202:designTagLst>
                </p202:designPr>
              </p:ext>
            </p:extLst>
          </p:nvPr>
        </p:nvSpPr>
        <p:spPr>
          <a:xfrm>
            <a:off x="167216" y="1589088"/>
            <a:ext cx="5928784" cy="4303712"/>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Clr>
                <a:schemeClr val="bg2"/>
              </a:buClr>
              <a:buFont typeface="Wingdings" panose="05000000000000000000" pitchFamily="2" charset="2"/>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Clr>
                <a:schemeClr val="bg2"/>
              </a:buClr>
              <a:buFont typeface="Wingdings" panose="05000000000000000000" pitchFamily="2" charset="2"/>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Clr>
                <a:schemeClr val="bg2"/>
              </a:buClr>
              <a:buFont typeface="Wingdings" panose="05000000000000000000" pitchFamily="2" charset="2"/>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Clr>
                <a:schemeClr val="bg2"/>
              </a:buClr>
              <a:buFont typeface="Wingdings" panose="05000000000000000000" pitchFamily="2" charset="2"/>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Clr>
                <a:schemeClr val="bg2"/>
              </a:buClr>
              <a:buFont typeface="Wingdings" panose="05000000000000000000" pitchFamily="2" charset="2"/>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defRPr sz="1400"/>
            </a:pPr>
            <a:r>
              <a:rPr lang="en-US" sz="2400" b="1" dirty="0"/>
              <a:t>2009: Bitcoin Breakthrough</a:t>
            </a:r>
          </a:p>
          <a:p>
            <a:pPr lvl="1">
              <a:defRPr sz="1400"/>
            </a:pPr>
            <a:r>
              <a:rPr lang="en-US" sz="2000" dirty="0"/>
              <a:t>The Bitcoin </a:t>
            </a:r>
            <a:r>
              <a:rPr lang="en-US" sz="2000" b="1" dirty="0"/>
              <a:t>network</a:t>
            </a:r>
            <a:r>
              <a:rPr lang="en-US" sz="2000" dirty="0"/>
              <a:t> is the </a:t>
            </a:r>
            <a:r>
              <a:rPr lang="en-US" sz="2000" b="1" dirty="0"/>
              <a:t>decentralized system of computers (nodes)</a:t>
            </a:r>
            <a:r>
              <a:rPr lang="en-US" sz="2000" dirty="0"/>
              <a:t> that run the Bitcoin protocol and maintain the </a:t>
            </a:r>
            <a:r>
              <a:rPr lang="en-US" sz="2000" b="1" dirty="0"/>
              <a:t>blockchain</a:t>
            </a:r>
            <a:r>
              <a:rPr lang="en-US" sz="2000" dirty="0"/>
              <a:t>. </a:t>
            </a:r>
          </a:p>
          <a:p>
            <a:pPr lvl="1">
              <a:defRPr sz="1400"/>
            </a:pPr>
            <a:r>
              <a:rPr lang="en-US" sz="2000" dirty="0"/>
              <a:t>The </a:t>
            </a:r>
            <a:r>
              <a:rPr lang="en-US" sz="2000" b="1" dirty="0"/>
              <a:t>blockchain</a:t>
            </a:r>
            <a:r>
              <a:rPr lang="en-US" sz="2000" dirty="0"/>
              <a:t> is a </a:t>
            </a:r>
            <a:r>
              <a:rPr lang="en-US" sz="2000" b="1" dirty="0"/>
              <a:t>digital ledger</a:t>
            </a:r>
            <a:r>
              <a:rPr lang="en-US" sz="2000" dirty="0"/>
              <a:t> that records all Bitcoin transactions in chronological order.</a:t>
            </a:r>
          </a:p>
          <a:p>
            <a:pPr lvl="1">
              <a:defRPr sz="1400"/>
            </a:pPr>
            <a:r>
              <a:rPr lang="en-US" sz="2000" dirty="0"/>
              <a:t>Creation of </a:t>
            </a:r>
            <a:r>
              <a:rPr lang="en-US" sz="2000" b="1" dirty="0"/>
              <a:t>digital wallets </a:t>
            </a:r>
            <a:r>
              <a:rPr lang="en-US" sz="2000" dirty="0"/>
              <a:t>which stores cryptographic keys, which is essential for secure interaction with blockchain networks</a:t>
            </a:r>
          </a:p>
          <a:p>
            <a:pPr lvl="1">
              <a:defRPr sz="1400"/>
            </a:pPr>
            <a:r>
              <a:rPr lang="en-US" sz="2000" dirty="0"/>
              <a:t>System solved double-spending without a central authority</a:t>
            </a:r>
          </a:p>
          <a:p>
            <a:pPr lvl="1">
              <a:defRPr sz="1400"/>
            </a:pPr>
            <a:r>
              <a:rPr lang="en-US" sz="2000" dirty="0"/>
              <a:t>21million, fixed supply </a:t>
            </a:r>
            <a:r>
              <a:rPr lang="en-US" sz="2000" dirty="0">
                <a:sym typeface="Wingdings" panose="05000000000000000000" pitchFamily="2" charset="2"/>
              </a:rPr>
              <a:t> deflationary asset resisting inflation</a:t>
            </a:r>
          </a:p>
          <a:p>
            <a:pPr lvl="1">
              <a:defRPr sz="1400"/>
            </a:pPr>
            <a:endParaRPr lang="en-US" sz="2000" dirty="0"/>
          </a:p>
        </p:txBody>
      </p:sp>
      <p:pic>
        <p:nvPicPr>
          <p:cNvPr id="2052" name="Picture 4" descr="Was ist ein Bitcoin? Wie die Kryptowährung funktioniert - Futurezone">
            <a:extLst>
              <a:ext uri="{FF2B5EF4-FFF2-40B4-BE49-F238E27FC236}">
                <a16:creationId xmlns:a16="http://schemas.microsoft.com/office/drawing/2014/main" id="{997D3633-3567-3886-E248-4149B999113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77002" y="1333501"/>
            <a:ext cx="5333998" cy="4303712"/>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1">
            <a:extLst>
              <a:ext uri="{FF2B5EF4-FFF2-40B4-BE49-F238E27FC236}">
                <a16:creationId xmlns:a16="http://schemas.microsoft.com/office/drawing/2014/main" id="{081AE7C6-A31D-B328-4998-725F53984F9D}"/>
              </a:ext>
            </a:extLst>
          </p:cNvPr>
          <p:cNvSpPr>
            <a:spLocks noChangeArrowheads="1"/>
          </p:cNvSpPr>
          <p:nvPr/>
        </p:nvSpPr>
        <p:spPr bwMode="auto">
          <a:xfrm>
            <a:off x="0" y="-184666"/>
            <a:ext cx="39305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Char char="•"/>
              <a:tabLst/>
            </a:pPr>
            <a:r>
              <a:rPr kumimoji="0" lang="en-US" altLang="en-US" sz="1800" b="0" i="0" u="none" strike="noStrike" cap="none" normalizeH="0" baseline="0" dirty="0">
                <a:ln>
                  <a:noFill/>
                </a:ln>
                <a:solidFill>
                  <a:schemeClr val="tx1"/>
                </a:solidFill>
                <a:effectLst/>
                <a:latin typeface="Arial" panose="020B0604020202020204" pitchFamily="34" charset="0"/>
              </a:rPr>
              <a:t>. </a:t>
            </a:r>
          </a:p>
        </p:txBody>
      </p:sp>
      <p:cxnSp>
        <p:nvCxnSpPr>
          <p:cNvPr id="6" name="Straight Arrow Connector 5">
            <a:extLst>
              <a:ext uri="{FF2B5EF4-FFF2-40B4-BE49-F238E27FC236}">
                <a16:creationId xmlns:a16="http://schemas.microsoft.com/office/drawing/2014/main" id="{BBFE359F-FDCE-874C-7F39-DB844BC24572}"/>
              </a:ext>
            </a:extLst>
          </p:cNvPr>
          <p:cNvCxnSpPr>
            <a:cxnSpLocks/>
          </p:cNvCxnSpPr>
          <p:nvPr/>
        </p:nvCxnSpPr>
        <p:spPr>
          <a:xfrm>
            <a:off x="7660780" y="3369137"/>
            <a:ext cx="861515" cy="228600"/>
          </a:xfrm>
          <a:prstGeom prst="straightConnector1">
            <a:avLst/>
          </a:prstGeom>
          <a:ln w="38100">
            <a:solidFill>
              <a:schemeClr val="tx2"/>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2983769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50"/>
                                  </p:stCondLst>
                                  <p:iterate>
                                    <p:tmPct val="10000"/>
                                  </p:iterate>
                                  <p:childTnLst>
                                    <p:set>
                                      <p:cBhvr>
                                        <p:cTn id="6" dur="1" fill="hold">
                                          <p:stCondLst>
                                            <p:cond delay="0"/>
                                          </p:stCondLst>
                                        </p:cTn>
                                        <p:tgtEl>
                                          <p:spTgt spid="3"/>
                                        </p:tgtEl>
                                        <p:attrNameLst>
                                          <p:attrName>style.visibility</p:attrName>
                                        </p:attrNameLst>
                                      </p:cBhvr>
                                      <p:to>
                                        <p:strVal val="visible"/>
                                      </p:to>
                                    </p:set>
                                    <p:animEffect transition="in" filter="fade">
                                      <p:cBhvr>
                                        <p:cTn id="7" dur="250"/>
                                        <p:tgtEl>
                                          <p:spTgt spid="3"/>
                                        </p:tgtEl>
                                      </p:cBhvr>
                                    </p:animEffect>
                                    <p:anim calcmode="lin" valueType="num">
                                      <p:cBhvr>
                                        <p:cTn id="8" dur="250" fill="hold"/>
                                        <p:tgtEl>
                                          <p:spTgt spid="3"/>
                                        </p:tgtEl>
                                        <p:attrNameLst>
                                          <p:attrName>ppt_x</p:attrName>
                                        </p:attrNameLst>
                                      </p:cBhvr>
                                      <p:tavLst>
                                        <p:tav tm="0">
                                          <p:val>
                                            <p:strVal val="#ppt_x"/>
                                          </p:val>
                                        </p:tav>
                                        <p:tav tm="100000">
                                          <p:val>
                                            <p:strVal val="#ppt_x"/>
                                          </p:val>
                                        </p:tav>
                                      </p:tavLst>
                                    </p:anim>
                                    <p:anim calcmode="lin" valueType="num">
                                      <p:cBhvr>
                                        <p:cTn id="9" dur="25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5D21B1D-0DB7-4F6F-E25D-1E8F7A6EE44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65454AA-922F-A61F-9C64-C6F1EAA27BA4}"/>
              </a:ext>
            </a:extLst>
          </p:cNvPr>
          <p:cNvSpPr>
            <a:spLocks noGrp="1"/>
          </p:cNvSpPr>
          <p:nvPr>
            <p:ph type="title"/>
          </p:nvPr>
        </p:nvSpPr>
        <p:spPr>
          <a:xfrm>
            <a:off x="838200" y="365125"/>
            <a:ext cx="10515600" cy="1325563"/>
          </a:xfrm>
        </p:spPr>
        <p:txBody>
          <a:bodyPr anchor="ctr">
            <a:normAutofit/>
          </a:bodyPr>
          <a:lstStyle/>
          <a:p>
            <a:r>
              <a:rPr lang="en-GB" dirty="0"/>
              <a:t>Blockchain decentralisation </a:t>
            </a:r>
          </a:p>
        </p:txBody>
      </p:sp>
      <p:sp>
        <p:nvSpPr>
          <p:cNvPr id="5" name="Content Placeholder 4">
            <a:extLst>
              <a:ext uri="{FF2B5EF4-FFF2-40B4-BE49-F238E27FC236}">
                <a16:creationId xmlns:a16="http://schemas.microsoft.com/office/drawing/2014/main" id="{A63591E3-9427-5EA0-79D0-0C5962153C61}"/>
              </a:ext>
            </a:extLst>
          </p:cNvPr>
          <p:cNvSpPr txBox="1">
            <a:spLocks/>
          </p:cNvSpPr>
          <p:nvPr>
            <p:extLst>
              <p:ext uri="{E7BDC344-281C-4309-B0C6-D0EE65EED2A8}">
                <p202:designPr xmlns:p202="http://schemas.microsoft.com/office/powerpoint/2020/02/main">
                  <p202:designTagLst>
                    <p202:designTag name="ARCH:1:CLS" val="InformationBlock"/>
                    <p202:designTag name="ARCH:1:VSVAR" val="TitledTextBox"/>
                  </p202:designTagLst>
                </p202:designPr>
              </p:ext>
            </p:extLst>
          </p:nvPr>
        </p:nvSpPr>
        <p:spPr>
          <a:xfrm>
            <a:off x="167216" y="1589088"/>
            <a:ext cx="5547784" cy="4303712"/>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Clr>
                <a:schemeClr val="bg2"/>
              </a:buClr>
              <a:buFont typeface="Wingdings" panose="05000000000000000000" pitchFamily="2" charset="2"/>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Clr>
                <a:schemeClr val="bg2"/>
              </a:buClr>
              <a:buFont typeface="Wingdings" panose="05000000000000000000" pitchFamily="2" charset="2"/>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Clr>
                <a:schemeClr val="bg2"/>
              </a:buClr>
              <a:buFont typeface="Wingdings" panose="05000000000000000000" pitchFamily="2" charset="2"/>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Clr>
                <a:schemeClr val="bg2"/>
              </a:buClr>
              <a:buFont typeface="Wingdings" panose="05000000000000000000" pitchFamily="2" charset="2"/>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Clr>
                <a:schemeClr val="bg2"/>
              </a:buClr>
              <a:buFont typeface="Wingdings" panose="05000000000000000000" pitchFamily="2" charset="2"/>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1">
              <a:defRPr sz="1400"/>
            </a:pPr>
            <a:endParaRPr lang="en-US" sz="1867" b="1" dirty="0"/>
          </a:p>
        </p:txBody>
      </p:sp>
      <p:sp>
        <p:nvSpPr>
          <p:cNvPr id="13" name="Content Placeholder 4">
            <a:extLst>
              <a:ext uri="{FF2B5EF4-FFF2-40B4-BE49-F238E27FC236}">
                <a16:creationId xmlns:a16="http://schemas.microsoft.com/office/drawing/2014/main" id="{63A1281A-83C7-EC59-5CF9-CECEA0ED6DE7}"/>
              </a:ext>
            </a:extLst>
          </p:cNvPr>
          <p:cNvSpPr txBox="1">
            <a:spLocks/>
          </p:cNvSpPr>
          <p:nvPr>
            <p:extLst>
              <p:ext uri="{E7BDC344-281C-4309-B0C6-D0EE65EED2A8}">
                <p202:designPr xmlns:p202="http://schemas.microsoft.com/office/powerpoint/2020/02/main">
                  <p202:designTagLst>
                    <p202:designTag name="ARCH:1:CLS" val="InformationBlock"/>
                    <p202:designTag name="ARCH:1:VSVAR" val="TitledTextBox"/>
                  </p202:designTagLst>
                </p202:designPr>
              </p:ext>
            </p:extLst>
          </p:nvPr>
        </p:nvSpPr>
        <p:spPr>
          <a:xfrm>
            <a:off x="176763" y="1415014"/>
            <a:ext cx="7544137" cy="4407448"/>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Clr>
                <a:schemeClr val="bg2"/>
              </a:buClr>
              <a:buFont typeface="Wingdings" panose="05000000000000000000" pitchFamily="2" charset="2"/>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Clr>
                <a:schemeClr val="bg2"/>
              </a:buClr>
              <a:buFont typeface="Wingdings" panose="05000000000000000000" pitchFamily="2" charset="2"/>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Clr>
                <a:schemeClr val="bg2"/>
              </a:buClr>
              <a:buFont typeface="Wingdings" panose="05000000000000000000" pitchFamily="2" charset="2"/>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Clr>
                <a:schemeClr val="bg2"/>
              </a:buClr>
              <a:buFont typeface="Wingdings" panose="05000000000000000000" pitchFamily="2" charset="2"/>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Clr>
                <a:schemeClr val="bg2"/>
              </a:buClr>
              <a:buFont typeface="Wingdings" panose="05000000000000000000" pitchFamily="2" charset="2"/>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1">
              <a:defRPr sz="1400"/>
            </a:pPr>
            <a:r>
              <a:rPr lang="en-US" sz="2000" b="1" dirty="0"/>
              <a:t>Decentralization</a:t>
            </a:r>
            <a:r>
              <a:rPr lang="en-US" sz="2000" dirty="0"/>
              <a:t> in blockchain is a foundational concept that ensures </a:t>
            </a:r>
            <a:r>
              <a:rPr lang="en-US" sz="2000" b="1" dirty="0"/>
              <a:t>no single entity has control</a:t>
            </a:r>
            <a:r>
              <a:rPr lang="en-US" sz="2000" dirty="0"/>
              <a:t> over the entire system</a:t>
            </a:r>
          </a:p>
          <a:p>
            <a:pPr lvl="1">
              <a:defRPr sz="1400"/>
            </a:pPr>
            <a:r>
              <a:rPr lang="en-US" altLang="en-US" sz="1800" dirty="0">
                <a:latin typeface="Arial" panose="020B0604020202020204" pitchFamily="34" charset="0"/>
              </a:rPr>
              <a:t>The blockchain ledger is </a:t>
            </a:r>
            <a:r>
              <a:rPr lang="en-US" altLang="en-US" sz="1800" b="1" dirty="0">
                <a:latin typeface="Arial" panose="020B0604020202020204" pitchFamily="34" charset="0"/>
              </a:rPr>
              <a:t>shared across many nodes</a:t>
            </a:r>
            <a:r>
              <a:rPr lang="en-US" altLang="en-US" sz="1800" dirty="0">
                <a:latin typeface="Arial" panose="020B0604020202020204" pitchFamily="34" charset="0"/>
              </a:rPr>
              <a:t> (computers) in the network. </a:t>
            </a:r>
          </a:p>
          <a:p>
            <a:pPr marL="457200" lvl="1" indent="0">
              <a:buNone/>
              <a:defRPr sz="1400"/>
            </a:pPr>
            <a:r>
              <a:rPr lang="en-US" altLang="en-US" sz="1800" b="1" dirty="0">
                <a:latin typeface="Arial" panose="020B0604020202020204" pitchFamily="34" charset="0"/>
              </a:rPr>
              <a:t>Consensus mechanism</a:t>
            </a:r>
          </a:p>
          <a:p>
            <a:pPr lvl="1">
              <a:defRPr sz="1400"/>
            </a:pPr>
            <a:r>
              <a:rPr lang="en-US" altLang="en-US" sz="1800" dirty="0">
                <a:latin typeface="Arial" panose="020B0604020202020204" pitchFamily="34" charset="0"/>
              </a:rPr>
              <a:t>Decisions about which transactions are valid and which blocks are added are made through </a:t>
            </a:r>
            <a:r>
              <a:rPr lang="en-US" altLang="en-US" sz="1800" b="1" dirty="0">
                <a:latin typeface="Arial" panose="020B0604020202020204" pitchFamily="34" charset="0"/>
              </a:rPr>
              <a:t>consensus algorithms</a:t>
            </a:r>
            <a:r>
              <a:rPr lang="en-US" altLang="en-US" sz="1800" dirty="0">
                <a:latin typeface="Arial" panose="020B0604020202020204" pitchFamily="34" charset="0"/>
              </a:rPr>
              <a:t> (e.g., Proof of Work/Stake). </a:t>
            </a:r>
          </a:p>
          <a:p>
            <a:pPr lvl="1">
              <a:defRPr sz="1400"/>
            </a:pPr>
            <a:r>
              <a:rPr lang="en-US" altLang="en-US" sz="1800" dirty="0">
                <a:latin typeface="Arial" panose="020B0604020202020204" pitchFamily="34" charset="0"/>
              </a:rPr>
              <a:t>Trust is placed in the </a:t>
            </a:r>
            <a:r>
              <a:rPr lang="en-US" altLang="en-US" sz="1800" b="1" dirty="0">
                <a:latin typeface="Arial" panose="020B0604020202020204" pitchFamily="34" charset="0"/>
              </a:rPr>
              <a:t>code, cryptography, and consensus rules</a:t>
            </a:r>
            <a:r>
              <a:rPr lang="en-US" altLang="en-US" sz="1800" dirty="0">
                <a:latin typeface="Arial" panose="020B0604020202020204" pitchFamily="34" charset="0"/>
              </a:rPr>
              <a:t>.</a:t>
            </a:r>
          </a:p>
          <a:p>
            <a:pPr marL="457200" lvl="1" indent="0">
              <a:buNone/>
              <a:defRPr sz="1400"/>
            </a:pPr>
            <a:r>
              <a:rPr lang="en-US" altLang="en-US" sz="1800" b="1" dirty="0">
                <a:latin typeface="Arial" panose="020B0604020202020204" pitchFamily="34" charset="0"/>
              </a:rPr>
              <a:t>Permissionless</a:t>
            </a:r>
          </a:p>
          <a:p>
            <a:pPr lvl="1">
              <a:defRPr sz="1400"/>
            </a:pPr>
            <a:r>
              <a:rPr lang="en-US" altLang="en-US" sz="1800" dirty="0">
                <a:latin typeface="Arial" panose="020B0604020202020204" pitchFamily="34" charset="0"/>
              </a:rPr>
              <a:t>Anyone can join the network, validate transactions, or even mine blocks (depending on the blockchain). </a:t>
            </a:r>
          </a:p>
          <a:p>
            <a:pPr marL="457200" lvl="1" indent="0">
              <a:buNone/>
              <a:defRPr sz="1400"/>
            </a:pPr>
            <a:r>
              <a:rPr lang="en-US" altLang="en-US" sz="1800" b="1" dirty="0">
                <a:latin typeface="Arial" panose="020B0604020202020204" pitchFamily="34" charset="0"/>
              </a:rPr>
              <a:t>Transparency</a:t>
            </a:r>
          </a:p>
          <a:p>
            <a:pPr lvl="1">
              <a:defRPr sz="1400"/>
            </a:pPr>
            <a:r>
              <a:rPr lang="en-US" altLang="en-US" sz="1800" dirty="0">
                <a:latin typeface="Arial" panose="020B0604020202020204" pitchFamily="34" charset="0"/>
              </a:rPr>
              <a:t>Openness prevents </a:t>
            </a:r>
            <a:r>
              <a:rPr lang="en-US" altLang="en-US" sz="1800" dirty="0" err="1">
                <a:latin typeface="Arial" panose="020B0604020202020204" pitchFamily="34" charset="0"/>
              </a:rPr>
              <a:t>monopolisation</a:t>
            </a:r>
            <a:r>
              <a:rPr lang="en-US" altLang="en-US" sz="1800" dirty="0">
                <a:latin typeface="Arial" panose="020B0604020202020204" pitchFamily="34" charset="0"/>
              </a:rPr>
              <a:t> and promotes transparency. </a:t>
            </a:r>
          </a:p>
          <a:p>
            <a:pPr lvl="1">
              <a:defRPr sz="1400"/>
            </a:pPr>
            <a:endParaRPr lang="en-US" altLang="en-US" sz="1800" dirty="0">
              <a:latin typeface="Arial" panose="020B0604020202020204" pitchFamily="34" charset="0"/>
            </a:endParaRPr>
          </a:p>
          <a:p>
            <a:pPr lvl="1">
              <a:defRPr sz="1400"/>
            </a:pPr>
            <a:endParaRPr lang="en-US" sz="2000" dirty="0"/>
          </a:p>
          <a:p>
            <a:pPr lvl="1">
              <a:defRPr sz="1400"/>
            </a:pPr>
            <a:endParaRPr lang="en-US" sz="1867" b="1" dirty="0"/>
          </a:p>
        </p:txBody>
      </p:sp>
      <p:pic>
        <p:nvPicPr>
          <p:cNvPr id="2064" name="Graphic 2063" descr="Cylinder outline">
            <a:extLst>
              <a:ext uri="{FF2B5EF4-FFF2-40B4-BE49-F238E27FC236}">
                <a16:creationId xmlns:a16="http://schemas.microsoft.com/office/drawing/2014/main" id="{83853183-890F-8DB4-F960-BD315899B5DD}"/>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8488761" y="1300595"/>
            <a:ext cx="1432055" cy="1660754"/>
          </a:xfrm>
          <a:prstGeom prst="rect">
            <a:avLst/>
          </a:prstGeom>
        </p:spPr>
      </p:pic>
      <p:pic>
        <p:nvPicPr>
          <p:cNvPr id="2066" name="Graphic 2065" descr="Cube outline">
            <a:extLst>
              <a:ext uri="{FF2B5EF4-FFF2-40B4-BE49-F238E27FC236}">
                <a16:creationId xmlns:a16="http://schemas.microsoft.com/office/drawing/2014/main" id="{09C8B87E-ABED-3B2D-579D-0FFF6D4905E9}"/>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9204788" y="1864521"/>
            <a:ext cx="1128893" cy="1076039"/>
          </a:xfrm>
          <a:prstGeom prst="rect">
            <a:avLst/>
          </a:prstGeom>
        </p:spPr>
      </p:pic>
      <p:sp>
        <p:nvSpPr>
          <p:cNvPr id="2071" name="Rectangle 2070">
            <a:extLst>
              <a:ext uri="{FF2B5EF4-FFF2-40B4-BE49-F238E27FC236}">
                <a16:creationId xmlns:a16="http://schemas.microsoft.com/office/drawing/2014/main" id="{67DE94FA-0728-04DD-16E7-E42B34D2703E}"/>
              </a:ext>
            </a:extLst>
          </p:cNvPr>
          <p:cNvSpPr/>
          <p:nvPr/>
        </p:nvSpPr>
        <p:spPr>
          <a:xfrm>
            <a:off x="8053137" y="4198616"/>
            <a:ext cx="460081" cy="316705"/>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72" name="TextBox 2071">
            <a:extLst>
              <a:ext uri="{FF2B5EF4-FFF2-40B4-BE49-F238E27FC236}">
                <a16:creationId xmlns:a16="http://schemas.microsoft.com/office/drawing/2014/main" id="{40A61994-D088-7188-62BB-0D04A4E02A01}"/>
              </a:ext>
            </a:extLst>
          </p:cNvPr>
          <p:cNvSpPr txBox="1"/>
          <p:nvPr/>
        </p:nvSpPr>
        <p:spPr>
          <a:xfrm>
            <a:off x="8504247" y="2723717"/>
            <a:ext cx="2932598" cy="400110"/>
          </a:xfrm>
          <a:prstGeom prst="rect">
            <a:avLst/>
          </a:prstGeom>
          <a:noFill/>
        </p:spPr>
        <p:txBody>
          <a:bodyPr wrap="none" rtlCol="0">
            <a:spAutoFit/>
          </a:bodyPr>
          <a:lstStyle/>
          <a:p>
            <a:r>
              <a:rPr lang="en-GB" sz="2000" i="1" dirty="0"/>
              <a:t>One node does everything</a:t>
            </a:r>
          </a:p>
        </p:txBody>
      </p:sp>
      <p:sp>
        <p:nvSpPr>
          <p:cNvPr id="2074" name="TextBox 2073">
            <a:extLst>
              <a:ext uri="{FF2B5EF4-FFF2-40B4-BE49-F238E27FC236}">
                <a16:creationId xmlns:a16="http://schemas.microsoft.com/office/drawing/2014/main" id="{07B46DC4-715D-9B89-EAC7-FFF7BDF37A4B}"/>
              </a:ext>
            </a:extLst>
          </p:cNvPr>
          <p:cNvSpPr txBox="1"/>
          <p:nvPr/>
        </p:nvSpPr>
        <p:spPr>
          <a:xfrm>
            <a:off x="7761844" y="5567767"/>
            <a:ext cx="4014780" cy="400110"/>
          </a:xfrm>
          <a:prstGeom prst="rect">
            <a:avLst/>
          </a:prstGeom>
          <a:noFill/>
        </p:spPr>
        <p:txBody>
          <a:bodyPr wrap="square" rtlCol="0">
            <a:spAutoFit/>
          </a:bodyPr>
          <a:lstStyle/>
          <a:p>
            <a:r>
              <a:rPr lang="en-GB" sz="2000" i="1" dirty="0"/>
              <a:t>Nodes are only connected to peers</a:t>
            </a:r>
          </a:p>
        </p:txBody>
      </p:sp>
      <p:sp>
        <p:nvSpPr>
          <p:cNvPr id="4" name="TextBox 3">
            <a:extLst>
              <a:ext uri="{FF2B5EF4-FFF2-40B4-BE49-F238E27FC236}">
                <a16:creationId xmlns:a16="http://schemas.microsoft.com/office/drawing/2014/main" id="{54117738-6629-9148-4FFC-CF19BF6DE5DB}"/>
              </a:ext>
            </a:extLst>
          </p:cNvPr>
          <p:cNvSpPr txBox="1"/>
          <p:nvPr/>
        </p:nvSpPr>
        <p:spPr>
          <a:xfrm>
            <a:off x="9056221" y="950558"/>
            <a:ext cx="1370479" cy="400110"/>
          </a:xfrm>
          <a:prstGeom prst="rect">
            <a:avLst/>
          </a:prstGeom>
          <a:noFill/>
        </p:spPr>
        <p:txBody>
          <a:bodyPr wrap="square">
            <a:spAutoFit/>
          </a:bodyPr>
          <a:lstStyle/>
          <a:p>
            <a:r>
              <a:rPr lang="en-GB" sz="2000" b="1" dirty="0"/>
              <a:t>Centralised</a:t>
            </a:r>
          </a:p>
        </p:txBody>
      </p:sp>
      <p:sp>
        <p:nvSpPr>
          <p:cNvPr id="8" name="TextBox 7">
            <a:extLst>
              <a:ext uri="{FF2B5EF4-FFF2-40B4-BE49-F238E27FC236}">
                <a16:creationId xmlns:a16="http://schemas.microsoft.com/office/drawing/2014/main" id="{3F119181-8CAF-13B6-5698-B5DFD82DD297}"/>
              </a:ext>
            </a:extLst>
          </p:cNvPr>
          <p:cNvSpPr txBox="1"/>
          <p:nvPr/>
        </p:nvSpPr>
        <p:spPr>
          <a:xfrm>
            <a:off x="8908535" y="3200161"/>
            <a:ext cx="1707159" cy="400110"/>
          </a:xfrm>
          <a:prstGeom prst="rect">
            <a:avLst/>
          </a:prstGeom>
          <a:noFill/>
        </p:spPr>
        <p:txBody>
          <a:bodyPr wrap="square">
            <a:spAutoFit/>
          </a:bodyPr>
          <a:lstStyle/>
          <a:p>
            <a:r>
              <a:rPr lang="en-GB" sz="2000" b="1" dirty="0"/>
              <a:t>Decentralised</a:t>
            </a:r>
          </a:p>
        </p:txBody>
      </p:sp>
      <p:sp>
        <p:nvSpPr>
          <p:cNvPr id="9" name="Rectangle 8">
            <a:extLst>
              <a:ext uri="{FF2B5EF4-FFF2-40B4-BE49-F238E27FC236}">
                <a16:creationId xmlns:a16="http://schemas.microsoft.com/office/drawing/2014/main" id="{A8A7B255-DF13-50D8-9A21-8C4FD029EC36}"/>
              </a:ext>
            </a:extLst>
          </p:cNvPr>
          <p:cNvSpPr/>
          <p:nvPr/>
        </p:nvSpPr>
        <p:spPr>
          <a:xfrm>
            <a:off x="9716883" y="3845613"/>
            <a:ext cx="460081" cy="316705"/>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a:extLst>
              <a:ext uri="{FF2B5EF4-FFF2-40B4-BE49-F238E27FC236}">
                <a16:creationId xmlns:a16="http://schemas.microsoft.com/office/drawing/2014/main" id="{F2BE48E1-82B9-EB5D-EBDB-A5C3A12A2361}"/>
              </a:ext>
            </a:extLst>
          </p:cNvPr>
          <p:cNvSpPr/>
          <p:nvPr/>
        </p:nvSpPr>
        <p:spPr>
          <a:xfrm>
            <a:off x="8053137" y="4814921"/>
            <a:ext cx="460081" cy="316705"/>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Rectangle 11">
            <a:extLst>
              <a:ext uri="{FF2B5EF4-FFF2-40B4-BE49-F238E27FC236}">
                <a16:creationId xmlns:a16="http://schemas.microsoft.com/office/drawing/2014/main" id="{DB9D5D14-BA41-6173-6705-6A20B35E07CF}"/>
              </a:ext>
            </a:extLst>
          </p:cNvPr>
          <p:cNvSpPr/>
          <p:nvPr/>
        </p:nvSpPr>
        <p:spPr>
          <a:xfrm>
            <a:off x="10518748" y="4268044"/>
            <a:ext cx="460081" cy="316705"/>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13">
            <a:extLst>
              <a:ext uri="{FF2B5EF4-FFF2-40B4-BE49-F238E27FC236}">
                <a16:creationId xmlns:a16="http://schemas.microsoft.com/office/drawing/2014/main" id="{BC65524D-6759-FE1C-0641-B6098CC07A89}"/>
              </a:ext>
            </a:extLst>
          </p:cNvPr>
          <p:cNvSpPr/>
          <p:nvPr/>
        </p:nvSpPr>
        <p:spPr>
          <a:xfrm>
            <a:off x="8939292" y="5250917"/>
            <a:ext cx="460081" cy="316705"/>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Rectangle 14">
            <a:extLst>
              <a:ext uri="{FF2B5EF4-FFF2-40B4-BE49-F238E27FC236}">
                <a16:creationId xmlns:a16="http://schemas.microsoft.com/office/drawing/2014/main" id="{F58EEBD1-CA0C-8720-4068-0457A095CA16}"/>
              </a:ext>
            </a:extLst>
          </p:cNvPr>
          <p:cNvSpPr/>
          <p:nvPr/>
        </p:nvSpPr>
        <p:spPr>
          <a:xfrm>
            <a:off x="10523751" y="4861980"/>
            <a:ext cx="460081" cy="316705"/>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Rectangle 15">
            <a:extLst>
              <a:ext uri="{FF2B5EF4-FFF2-40B4-BE49-F238E27FC236}">
                <a16:creationId xmlns:a16="http://schemas.microsoft.com/office/drawing/2014/main" id="{502DD03C-C3A2-EA99-A62B-03CCB3E5EF51}"/>
              </a:ext>
            </a:extLst>
          </p:cNvPr>
          <p:cNvSpPr/>
          <p:nvPr/>
        </p:nvSpPr>
        <p:spPr>
          <a:xfrm>
            <a:off x="9709377" y="5251605"/>
            <a:ext cx="460081" cy="316705"/>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Rectangle 16">
            <a:extLst>
              <a:ext uri="{FF2B5EF4-FFF2-40B4-BE49-F238E27FC236}">
                <a16:creationId xmlns:a16="http://schemas.microsoft.com/office/drawing/2014/main" id="{A362EA7D-8FA2-6F7F-43C2-5C38C6E042C5}"/>
              </a:ext>
            </a:extLst>
          </p:cNvPr>
          <p:cNvSpPr/>
          <p:nvPr/>
        </p:nvSpPr>
        <p:spPr>
          <a:xfrm>
            <a:off x="8936599" y="3849324"/>
            <a:ext cx="460081" cy="316705"/>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Rectangle 17">
            <a:extLst>
              <a:ext uri="{FF2B5EF4-FFF2-40B4-BE49-F238E27FC236}">
                <a16:creationId xmlns:a16="http://schemas.microsoft.com/office/drawing/2014/main" id="{49B6B5D3-D36F-76F9-D297-75079085FF0D}"/>
              </a:ext>
            </a:extLst>
          </p:cNvPr>
          <p:cNvSpPr/>
          <p:nvPr/>
        </p:nvSpPr>
        <p:spPr>
          <a:xfrm>
            <a:off x="8939291" y="4564730"/>
            <a:ext cx="460081" cy="316705"/>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Rectangle 18">
            <a:extLst>
              <a:ext uri="{FF2B5EF4-FFF2-40B4-BE49-F238E27FC236}">
                <a16:creationId xmlns:a16="http://schemas.microsoft.com/office/drawing/2014/main" id="{4E0EE9C9-5A95-C99F-B20F-0FEB2F3F0C6A}"/>
              </a:ext>
            </a:extLst>
          </p:cNvPr>
          <p:cNvSpPr/>
          <p:nvPr/>
        </p:nvSpPr>
        <p:spPr>
          <a:xfrm>
            <a:off x="9710963" y="4568441"/>
            <a:ext cx="460081" cy="316705"/>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21" name="Straight Connector 20">
            <a:extLst>
              <a:ext uri="{FF2B5EF4-FFF2-40B4-BE49-F238E27FC236}">
                <a16:creationId xmlns:a16="http://schemas.microsoft.com/office/drawing/2014/main" id="{AFE6A507-AF7A-BFB4-F354-8562E4616787}"/>
              </a:ext>
            </a:extLst>
          </p:cNvPr>
          <p:cNvCxnSpPr>
            <a:cxnSpLocks/>
            <a:stCxn id="17" idx="1"/>
            <a:endCxn id="2071" idx="0"/>
          </p:cNvCxnSpPr>
          <p:nvPr/>
        </p:nvCxnSpPr>
        <p:spPr>
          <a:xfrm flipH="1">
            <a:off x="8283178" y="4007677"/>
            <a:ext cx="653421" cy="190939"/>
          </a:xfrm>
          <a:prstGeom prst="line">
            <a:avLst/>
          </a:prstGeom>
          <a:ln w="381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85A182D2-5AA7-66FA-8A63-D91984810DC6}"/>
              </a:ext>
            </a:extLst>
          </p:cNvPr>
          <p:cNvCxnSpPr>
            <a:cxnSpLocks/>
            <a:stCxn id="9" idx="1"/>
            <a:endCxn id="17" idx="3"/>
          </p:cNvCxnSpPr>
          <p:nvPr/>
        </p:nvCxnSpPr>
        <p:spPr>
          <a:xfrm flipH="1">
            <a:off x="9396680" y="4003966"/>
            <a:ext cx="320203" cy="3711"/>
          </a:xfrm>
          <a:prstGeom prst="line">
            <a:avLst/>
          </a:prstGeom>
          <a:ln w="381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E9939822-7E51-89B4-CA68-148C6DD713DE}"/>
              </a:ext>
            </a:extLst>
          </p:cNvPr>
          <p:cNvCxnSpPr>
            <a:cxnSpLocks/>
            <a:stCxn id="9" idx="3"/>
            <a:endCxn id="12" idx="0"/>
          </p:cNvCxnSpPr>
          <p:nvPr/>
        </p:nvCxnSpPr>
        <p:spPr>
          <a:xfrm>
            <a:off x="10176964" y="4003966"/>
            <a:ext cx="571825" cy="264078"/>
          </a:xfrm>
          <a:prstGeom prst="line">
            <a:avLst/>
          </a:prstGeom>
          <a:ln w="381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862F92D5-91DF-00D0-7421-63DCF59164EB}"/>
              </a:ext>
            </a:extLst>
          </p:cNvPr>
          <p:cNvCxnSpPr>
            <a:cxnSpLocks/>
          </p:cNvCxnSpPr>
          <p:nvPr/>
        </p:nvCxnSpPr>
        <p:spPr>
          <a:xfrm flipV="1">
            <a:off x="8283177" y="4515321"/>
            <a:ext cx="0" cy="299600"/>
          </a:xfrm>
          <a:prstGeom prst="line">
            <a:avLst/>
          </a:prstGeom>
          <a:ln w="381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048" name="Straight Connector 2047">
            <a:extLst>
              <a:ext uri="{FF2B5EF4-FFF2-40B4-BE49-F238E27FC236}">
                <a16:creationId xmlns:a16="http://schemas.microsoft.com/office/drawing/2014/main" id="{0F8E54EC-DC66-09A7-C4BE-47735BF4B791}"/>
              </a:ext>
            </a:extLst>
          </p:cNvPr>
          <p:cNvCxnSpPr>
            <a:cxnSpLocks/>
            <a:stCxn id="19" idx="3"/>
            <a:endCxn id="15" idx="1"/>
          </p:cNvCxnSpPr>
          <p:nvPr/>
        </p:nvCxnSpPr>
        <p:spPr>
          <a:xfrm>
            <a:off x="10171044" y="4726794"/>
            <a:ext cx="352707" cy="293539"/>
          </a:xfrm>
          <a:prstGeom prst="line">
            <a:avLst/>
          </a:prstGeom>
          <a:ln w="381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049" name="Straight Connector 2048">
            <a:extLst>
              <a:ext uri="{FF2B5EF4-FFF2-40B4-BE49-F238E27FC236}">
                <a16:creationId xmlns:a16="http://schemas.microsoft.com/office/drawing/2014/main" id="{F8A3866F-0187-EDCD-8007-EAF0DC963F35}"/>
              </a:ext>
            </a:extLst>
          </p:cNvPr>
          <p:cNvCxnSpPr>
            <a:cxnSpLocks/>
            <a:endCxn id="16" idx="0"/>
          </p:cNvCxnSpPr>
          <p:nvPr/>
        </p:nvCxnSpPr>
        <p:spPr>
          <a:xfrm flipH="1">
            <a:off x="9939418" y="4889903"/>
            <a:ext cx="2160" cy="361702"/>
          </a:xfrm>
          <a:prstGeom prst="line">
            <a:avLst/>
          </a:prstGeom>
          <a:ln w="381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050" name="Straight Connector 2049">
            <a:extLst>
              <a:ext uri="{FF2B5EF4-FFF2-40B4-BE49-F238E27FC236}">
                <a16:creationId xmlns:a16="http://schemas.microsoft.com/office/drawing/2014/main" id="{BA2A9EB1-91C2-B9F7-A373-A7E68BFC9961}"/>
              </a:ext>
            </a:extLst>
          </p:cNvPr>
          <p:cNvCxnSpPr>
            <a:cxnSpLocks/>
            <a:stCxn id="19" idx="3"/>
            <a:endCxn id="12" idx="1"/>
          </p:cNvCxnSpPr>
          <p:nvPr/>
        </p:nvCxnSpPr>
        <p:spPr>
          <a:xfrm flipV="1">
            <a:off x="10171044" y="4426397"/>
            <a:ext cx="347704" cy="300397"/>
          </a:xfrm>
          <a:prstGeom prst="line">
            <a:avLst/>
          </a:prstGeom>
          <a:ln w="381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051" name="Straight Connector 2050">
            <a:extLst>
              <a:ext uri="{FF2B5EF4-FFF2-40B4-BE49-F238E27FC236}">
                <a16:creationId xmlns:a16="http://schemas.microsoft.com/office/drawing/2014/main" id="{EE49DDD8-CEC7-111F-F9B1-ACA0E9D084E0}"/>
              </a:ext>
            </a:extLst>
          </p:cNvPr>
          <p:cNvCxnSpPr>
            <a:cxnSpLocks/>
            <a:stCxn id="10" idx="2"/>
            <a:endCxn id="14" idx="1"/>
          </p:cNvCxnSpPr>
          <p:nvPr/>
        </p:nvCxnSpPr>
        <p:spPr>
          <a:xfrm>
            <a:off x="8283178" y="5131626"/>
            <a:ext cx="656114" cy="277644"/>
          </a:xfrm>
          <a:prstGeom prst="line">
            <a:avLst/>
          </a:prstGeom>
          <a:ln w="381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052" name="Straight Connector 2051">
            <a:extLst>
              <a:ext uri="{FF2B5EF4-FFF2-40B4-BE49-F238E27FC236}">
                <a16:creationId xmlns:a16="http://schemas.microsoft.com/office/drawing/2014/main" id="{0C685AB2-D7EC-A554-7817-E6EC42EC135B}"/>
              </a:ext>
            </a:extLst>
          </p:cNvPr>
          <p:cNvCxnSpPr>
            <a:cxnSpLocks/>
            <a:stCxn id="18" idx="3"/>
            <a:endCxn id="19" idx="1"/>
          </p:cNvCxnSpPr>
          <p:nvPr/>
        </p:nvCxnSpPr>
        <p:spPr>
          <a:xfrm>
            <a:off x="9399372" y="4723083"/>
            <a:ext cx="311591" cy="3711"/>
          </a:xfrm>
          <a:prstGeom prst="line">
            <a:avLst/>
          </a:prstGeom>
          <a:ln w="381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053" name="Straight Connector 2052">
            <a:extLst>
              <a:ext uri="{FF2B5EF4-FFF2-40B4-BE49-F238E27FC236}">
                <a16:creationId xmlns:a16="http://schemas.microsoft.com/office/drawing/2014/main" id="{9A08A25E-18D1-334D-91CA-2EF0AF07E39E}"/>
              </a:ext>
            </a:extLst>
          </p:cNvPr>
          <p:cNvCxnSpPr>
            <a:cxnSpLocks/>
            <a:endCxn id="15" idx="2"/>
          </p:cNvCxnSpPr>
          <p:nvPr/>
        </p:nvCxnSpPr>
        <p:spPr>
          <a:xfrm flipV="1">
            <a:off x="10179780" y="5178685"/>
            <a:ext cx="574012" cy="239958"/>
          </a:xfrm>
          <a:prstGeom prst="line">
            <a:avLst/>
          </a:prstGeom>
          <a:ln w="381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054" name="Straight Connector 2053">
            <a:extLst>
              <a:ext uri="{FF2B5EF4-FFF2-40B4-BE49-F238E27FC236}">
                <a16:creationId xmlns:a16="http://schemas.microsoft.com/office/drawing/2014/main" id="{88DA10C9-A6D3-6977-42E1-408C978C3FFF}"/>
              </a:ext>
            </a:extLst>
          </p:cNvPr>
          <p:cNvCxnSpPr>
            <a:cxnSpLocks/>
            <a:stCxn id="14" idx="3"/>
            <a:endCxn id="16" idx="1"/>
          </p:cNvCxnSpPr>
          <p:nvPr/>
        </p:nvCxnSpPr>
        <p:spPr>
          <a:xfrm>
            <a:off x="9399373" y="5409270"/>
            <a:ext cx="310004" cy="688"/>
          </a:xfrm>
          <a:prstGeom prst="line">
            <a:avLst/>
          </a:prstGeom>
          <a:ln w="381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079" name="Straight Connector 2078">
            <a:extLst>
              <a:ext uri="{FF2B5EF4-FFF2-40B4-BE49-F238E27FC236}">
                <a16:creationId xmlns:a16="http://schemas.microsoft.com/office/drawing/2014/main" id="{57BECCD0-7434-FDF2-9332-22CB8E7482D0}"/>
              </a:ext>
            </a:extLst>
          </p:cNvPr>
          <p:cNvCxnSpPr>
            <a:cxnSpLocks/>
            <a:stCxn id="9" idx="2"/>
            <a:endCxn id="19" idx="0"/>
          </p:cNvCxnSpPr>
          <p:nvPr/>
        </p:nvCxnSpPr>
        <p:spPr>
          <a:xfrm flipH="1">
            <a:off x="9941004" y="4162318"/>
            <a:ext cx="5920" cy="406123"/>
          </a:xfrm>
          <a:prstGeom prst="line">
            <a:avLst/>
          </a:prstGeom>
          <a:ln w="381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080" name="Straight Connector 2079">
            <a:extLst>
              <a:ext uri="{FF2B5EF4-FFF2-40B4-BE49-F238E27FC236}">
                <a16:creationId xmlns:a16="http://schemas.microsoft.com/office/drawing/2014/main" id="{2DAEF828-C13A-147B-C43F-569F4AB2D2EF}"/>
              </a:ext>
            </a:extLst>
          </p:cNvPr>
          <p:cNvCxnSpPr>
            <a:cxnSpLocks/>
            <a:stCxn id="17" idx="2"/>
            <a:endCxn id="18" idx="0"/>
          </p:cNvCxnSpPr>
          <p:nvPr/>
        </p:nvCxnSpPr>
        <p:spPr>
          <a:xfrm>
            <a:off x="9166640" y="4166029"/>
            <a:ext cx="2692" cy="398701"/>
          </a:xfrm>
          <a:prstGeom prst="line">
            <a:avLst/>
          </a:prstGeom>
          <a:ln w="381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081" name="Straight Connector 2080">
            <a:extLst>
              <a:ext uri="{FF2B5EF4-FFF2-40B4-BE49-F238E27FC236}">
                <a16:creationId xmlns:a16="http://schemas.microsoft.com/office/drawing/2014/main" id="{3479C558-F42A-6C3B-3D2E-CA7CBD510AB6}"/>
              </a:ext>
            </a:extLst>
          </p:cNvPr>
          <p:cNvCxnSpPr>
            <a:cxnSpLocks/>
            <a:endCxn id="14" idx="0"/>
          </p:cNvCxnSpPr>
          <p:nvPr/>
        </p:nvCxnSpPr>
        <p:spPr>
          <a:xfrm>
            <a:off x="9165435" y="4873885"/>
            <a:ext cx="3898" cy="377032"/>
          </a:xfrm>
          <a:prstGeom prst="line">
            <a:avLst/>
          </a:prstGeom>
          <a:ln w="381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083" name="Straight Connector 2082">
            <a:extLst>
              <a:ext uri="{FF2B5EF4-FFF2-40B4-BE49-F238E27FC236}">
                <a16:creationId xmlns:a16="http://schemas.microsoft.com/office/drawing/2014/main" id="{4D4794DA-AFEA-DDB1-9031-6B72D7EB4479}"/>
              </a:ext>
            </a:extLst>
          </p:cNvPr>
          <p:cNvCxnSpPr>
            <a:cxnSpLocks/>
            <a:endCxn id="18" idx="1"/>
          </p:cNvCxnSpPr>
          <p:nvPr/>
        </p:nvCxnSpPr>
        <p:spPr>
          <a:xfrm>
            <a:off x="8516423" y="4375617"/>
            <a:ext cx="422868" cy="347466"/>
          </a:xfrm>
          <a:prstGeom prst="line">
            <a:avLst/>
          </a:prstGeom>
          <a:ln w="381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084" name="Straight Connector 2083">
            <a:extLst>
              <a:ext uri="{FF2B5EF4-FFF2-40B4-BE49-F238E27FC236}">
                <a16:creationId xmlns:a16="http://schemas.microsoft.com/office/drawing/2014/main" id="{3A52F068-DBED-3A7A-D406-2467ACCAB057}"/>
              </a:ext>
            </a:extLst>
          </p:cNvPr>
          <p:cNvCxnSpPr>
            <a:cxnSpLocks/>
            <a:endCxn id="18" idx="1"/>
          </p:cNvCxnSpPr>
          <p:nvPr/>
        </p:nvCxnSpPr>
        <p:spPr>
          <a:xfrm flipV="1">
            <a:off x="8515524" y="4723083"/>
            <a:ext cx="423767" cy="272875"/>
          </a:xfrm>
          <a:prstGeom prst="line">
            <a:avLst/>
          </a:prstGeom>
          <a:ln w="381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087" name="Straight Connector 2086">
            <a:extLst>
              <a:ext uri="{FF2B5EF4-FFF2-40B4-BE49-F238E27FC236}">
                <a16:creationId xmlns:a16="http://schemas.microsoft.com/office/drawing/2014/main" id="{B43E0FD4-76C4-B3D9-D91D-06E5F4BB9E2A}"/>
              </a:ext>
            </a:extLst>
          </p:cNvPr>
          <p:cNvCxnSpPr>
            <a:cxnSpLocks/>
            <a:stCxn id="15" idx="0"/>
          </p:cNvCxnSpPr>
          <p:nvPr/>
        </p:nvCxnSpPr>
        <p:spPr>
          <a:xfrm flipH="1" flipV="1">
            <a:off x="10748789" y="4590303"/>
            <a:ext cx="5003" cy="271677"/>
          </a:xfrm>
          <a:prstGeom prst="line">
            <a:avLst/>
          </a:prstGeom>
          <a:ln w="381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107" name="Straight Connector 2106">
            <a:extLst>
              <a:ext uri="{FF2B5EF4-FFF2-40B4-BE49-F238E27FC236}">
                <a16:creationId xmlns:a16="http://schemas.microsoft.com/office/drawing/2014/main" id="{80568EF8-93A2-753A-12E3-F852306DAC60}"/>
              </a:ext>
            </a:extLst>
          </p:cNvPr>
          <p:cNvCxnSpPr>
            <a:cxnSpLocks/>
            <a:stCxn id="14" idx="0"/>
            <a:endCxn id="19" idx="2"/>
          </p:cNvCxnSpPr>
          <p:nvPr/>
        </p:nvCxnSpPr>
        <p:spPr>
          <a:xfrm flipV="1">
            <a:off x="9169333" y="4885146"/>
            <a:ext cx="771671" cy="365771"/>
          </a:xfrm>
          <a:prstGeom prst="line">
            <a:avLst/>
          </a:prstGeom>
          <a:ln w="381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114" name="Straight Connector 2113">
            <a:extLst>
              <a:ext uri="{FF2B5EF4-FFF2-40B4-BE49-F238E27FC236}">
                <a16:creationId xmlns:a16="http://schemas.microsoft.com/office/drawing/2014/main" id="{5F884395-8F78-1E25-06BC-DD139FBFBD6A}"/>
              </a:ext>
            </a:extLst>
          </p:cNvPr>
          <p:cNvCxnSpPr>
            <a:cxnSpLocks/>
            <a:stCxn id="18" idx="0"/>
            <a:endCxn id="9" idx="2"/>
          </p:cNvCxnSpPr>
          <p:nvPr/>
        </p:nvCxnSpPr>
        <p:spPr>
          <a:xfrm flipV="1">
            <a:off x="9169332" y="4162318"/>
            <a:ext cx="777592" cy="402412"/>
          </a:xfrm>
          <a:prstGeom prst="line">
            <a:avLst/>
          </a:prstGeom>
          <a:ln w="381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116" name="Straight Connector 2115">
            <a:extLst>
              <a:ext uri="{FF2B5EF4-FFF2-40B4-BE49-F238E27FC236}">
                <a16:creationId xmlns:a16="http://schemas.microsoft.com/office/drawing/2014/main" id="{3CCA7CF9-7FE0-DF68-3A3E-C940A537A452}"/>
              </a:ext>
            </a:extLst>
          </p:cNvPr>
          <p:cNvCxnSpPr>
            <a:cxnSpLocks/>
            <a:endCxn id="15" idx="1"/>
          </p:cNvCxnSpPr>
          <p:nvPr/>
        </p:nvCxnSpPr>
        <p:spPr>
          <a:xfrm>
            <a:off x="8517842" y="5016069"/>
            <a:ext cx="2005909" cy="4264"/>
          </a:xfrm>
          <a:prstGeom prst="line">
            <a:avLst/>
          </a:prstGeom>
          <a:ln w="381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118" name="Straight Connector 2117">
            <a:extLst>
              <a:ext uri="{FF2B5EF4-FFF2-40B4-BE49-F238E27FC236}">
                <a16:creationId xmlns:a16="http://schemas.microsoft.com/office/drawing/2014/main" id="{76C6332A-8780-36CE-8B01-E8944DF4D915}"/>
              </a:ext>
            </a:extLst>
          </p:cNvPr>
          <p:cNvCxnSpPr>
            <a:cxnSpLocks/>
          </p:cNvCxnSpPr>
          <p:nvPr/>
        </p:nvCxnSpPr>
        <p:spPr>
          <a:xfrm>
            <a:off x="8518759" y="4390444"/>
            <a:ext cx="2005909" cy="4264"/>
          </a:xfrm>
          <a:prstGeom prst="line">
            <a:avLst/>
          </a:prstGeom>
          <a:ln w="381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126" name="Straight Connector 2125">
            <a:extLst>
              <a:ext uri="{FF2B5EF4-FFF2-40B4-BE49-F238E27FC236}">
                <a16:creationId xmlns:a16="http://schemas.microsoft.com/office/drawing/2014/main" id="{CAF09962-68CE-03D1-2638-9E65ED4966F4}"/>
              </a:ext>
            </a:extLst>
          </p:cNvPr>
          <p:cNvCxnSpPr>
            <a:cxnSpLocks/>
            <a:stCxn id="18" idx="2"/>
            <a:endCxn id="16" idx="0"/>
          </p:cNvCxnSpPr>
          <p:nvPr/>
        </p:nvCxnSpPr>
        <p:spPr>
          <a:xfrm>
            <a:off x="9169332" y="4881435"/>
            <a:ext cx="770086" cy="370170"/>
          </a:xfrm>
          <a:prstGeom prst="line">
            <a:avLst/>
          </a:prstGeom>
          <a:ln w="381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128" name="Straight Connector 2127">
            <a:extLst>
              <a:ext uri="{FF2B5EF4-FFF2-40B4-BE49-F238E27FC236}">
                <a16:creationId xmlns:a16="http://schemas.microsoft.com/office/drawing/2014/main" id="{8A86BDA7-3811-9ACF-9354-BC3C6A01FE2D}"/>
              </a:ext>
            </a:extLst>
          </p:cNvPr>
          <p:cNvCxnSpPr>
            <a:cxnSpLocks/>
            <a:stCxn id="17" idx="2"/>
            <a:endCxn id="19" idx="0"/>
          </p:cNvCxnSpPr>
          <p:nvPr/>
        </p:nvCxnSpPr>
        <p:spPr>
          <a:xfrm>
            <a:off x="9166640" y="4166029"/>
            <a:ext cx="774364" cy="402412"/>
          </a:xfrm>
          <a:prstGeom prst="line">
            <a:avLst/>
          </a:prstGeom>
          <a:ln w="38100">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91032402"/>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nodePh="1">
                                  <p:stCondLst>
                                    <p:cond delay="250"/>
                                  </p:stCondLst>
                                  <p:endCondLst>
                                    <p:cond evt="begin" delay="0">
                                      <p:tn val="5"/>
                                    </p:cond>
                                  </p:endCondLst>
                                  <p:iterate>
                                    <p:tmPct val="10000"/>
                                  </p:iterate>
                                  <p:childTnLst>
                                    <p:set>
                                      <p:cBhvr>
                                        <p:cTn id="6" dur="1" fill="hold">
                                          <p:stCondLst>
                                            <p:cond delay="0"/>
                                          </p:stCondLst>
                                        </p:cTn>
                                        <p:tgtEl>
                                          <p:spTgt spid="5"/>
                                        </p:tgtEl>
                                        <p:attrNameLst>
                                          <p:attrName>style.visibility</p:attrName>
                                        </p:attrNameLst>
                                      </p:cBhvr>
                                      <p:to>
                                        <p:strVal val="visible"/>
                                      </p:to>
                                    </p:set>
                                    <p:animEffect transition="in" filter="fade">
                                      <p:cBhvr>
                                        <p:cTn id="7" dur="250"/>
                                        <p:tgtEl>
                                          <p:spTgt spid="5"/>
                                        </p:tgtEl>
                                      </p:cBhvr>
                                    </p:animEffect>
                                    <p:anim calcmode="lin" valueType="num">
                                      <p:cBhvr>
                                        <p:cTn id="8" dur="250" fill="hold"/>
                                        <p:tgtEl>
                                          <p:spTgt spid="5"/>
                                        </p:tgtEl>
                                        <p:attrNameLst>
                                          <p:attrName>ppt_x</p:attrName>
                                        </p:attrNameLst>
                                      </p:cBhvr>
                                      <p:tavLst>
                                        <p:tav tm="0">
                                          <p:val>
                                            <p:strVal val="#ppt_x"/>
                                          </p:val>
                                        </p:tav>
                                        <p:tav tm="100000">
                                          <p:val>
                                            <p:strVal val="#ppt_x"/>
                                          </p:val>
                                        </p:tav>
                                      </p:tavLst>
                                    </p:anim>
                                    <p:anim calcmode="lin" valueType="num">
                                      <p:cBhvr>
                                        <p:cTn id="9" dur="250" fill="hold"/>
                                        <p:tgtEl>
                                          <p:spTgt spid="5"/>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250"/>
                                  </p:stCondLst>
                                  <p:iterate>
                                    <p:tmPct val="10000"/>
                                  </p:iterate>
                                  <p:childTnLst>
                                    <p:set>
                                      <p:cBhvr>
                                        <p:cTn id="11" dur="1" fill="hold">
                                          <p:stCondLst>
                                            <p:cond delay="0"/>
                                          </p:stCondLst>
                                        </p:cTn>
                                        <p:tgtEl>
                                          <p:spTgt spid="13"/>
                                        </p:tgtEl>
                                        <p:attrNameLst>
                                          <p:attrName>style.visibility</p:attrName>
                                        </p:attrNameLst>
                                      </p:cBhvr>
                                      <p:to>
                                        <p:strVal val="visible"/>
                                      </p:to>
                                    </p:set>
                                    <p:animEffect transition="in" filter="fade">
                                      <p:cBhvr>
                                        <p:cTn id="12" dur="250"/>
                                        <p:tgtEl>
                                          <p:spTgt spid="13"/>
                                        </p:tgtEl>
                                      </p:cBhvr>
                                    </p:animEffect>
                                    <p:anim calcmode="lin" valueType="num">
                                      <p:cBhvr>
                                        <p:cTn id="13" dur="250" fill="hold"/>
                                        <p:tgtEl>
                                          <p:spTgt spid="13"/>
                                        </p:tgtEl>
                                        <p:attrNameLst>
                                          <p:attrName>ppt_x</p:attrName>
                                        </p:attrNameLst>
                                      </p:cBhvr>
                                      <p:tavLst>
                                        <p:tav tm="0">
                                          <p:val>
                                            <p:strVal val="#ppt_x"/>
                                          </p:val>
                                        </p:tav>
                                        <p:tav tm="100000">
                                          <p:val>
                                            <p:strVal val="#ppt_x"/>
                                          </p:val>
                                        </p:tav>
                                      </p:tavLst>
                                    </p:anim>
                                    <p:anim calcmode="lin" valueType="num">
                                      <p:cBhvr>
                                        <p:cTn id="14" dur="25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3" grpId="0"/>
    </p:bld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alpha val="99000"/>
          </a:schemeClr>
        </a:solidFill>
        <a:effectLst/>
      </p:bgPr>
    </p:bg>
    <p:spTree>
      <p:nvGrpSpPr>
        <p:cNvPr id="1" name="">
          <a:extLst>
            <a:ext uri="{FF2B5EF4-FFF2-40B4-BE49-F238E27FC236}">
              <a16:creationId xmlns:a16="http://schemas.microsoft.com/office/drawing/2014/main" id="{B9B3D2DF-E06B-AB47-1E09-3971FC02B497}"/>
            </a:ext>
          </a:extLst>
        </p:cNvPr>
        <p:cNvGrpSpPr/>
        <p:nvPr/>
      </p:nvGrpSpPr>
      <p:grpSpPr>
        <a:xfrm>
          <a:off x="0" y="0"/>
          <a:ext cx="0" cy="0"/>
          <a:chOff x="0" y="0"/>
          <a:chExt cx="0" cy="0"/>
        </a:xfrm>
      </p:grpSpPr>
      <p:sp>
        <p:nvSpPr>
          <p:cNvPr id="37" name="Oval 36">
            <a:extLst>
              <a:ext uri="{FF2B5EF4-FFF2-40B4-BE49-F238E27FC236}">
                <a16:creationId xmlns:a16="http://schemas.microsoft.com/office/drawing/2014/main" id="{4F2A9880-31D3-82E9-52EA-FF197B29B8E1}"/>
              </a:ext>
            </a:extLst>
          </p:cNvPr>
          <p:cNvSpPr/>
          <p:nvPr/>
        </p:nvSpPr>
        <p:spPr>
          <a:xfrm>
            <a:off x="11751192" y="1579192"/>
            <a:ext cx="345385" cy="523220"/>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3" name="Oval 32">
            <a:extLst>
              <a:ext uri="{FF2B5EF4-FFF2-40B4-BE49-F238E27FC236}">
                <a16:creationId xmlns:a16="http://schemas.microsoft.com/office/drawing/2014/main" id="{44F7B9E4-EB1A-4EB4-8510-781CCF4C0A82}"/>
              </a:ext>
            </a:extLst>
          </p:cNvPr>
          <p:cNvSpPr/>
          <p:nvPr/>
        </p:nvSpPr>
        <p:spPr>
          <a:xfrm>
            <a:off x="8842689" y="1611595"/>
            <a:ext cx="345385" cy="523220"/>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Rectangle 28">
            <a:extLst>
              <a:ext uri="{FF2B5EF4-FFF2-40B4-BE49-F238E27FC236}">
                <a16:creationId xmlns:a16="http://schemas.microsoft.com/office/drawing/2014/main" id="{208C77CD-E537-7807-805A-915B4550469E}"/>
              </a:ext>
            </a:extLst>
          </p:cNvPr>
          <p:cNvSpPr/>
          <p:nvPr/>
        </p:nvSpPr>
        <p:spPr>
          <a:xfrm>
            <a:off x="9360767" y="1002369"/>
            <a:ext cx="2247900" cy="1548091"/>
          </a:xfrm>
          <a:prstGeom prst="rect">
            <a:avLst/>
          </a:prstGeom>
          <a:ln w="28575"/>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2" name="Title 1">
            <a:extLst>
              <a:ext uri="{FF2B5EF4-FFF2-40B4-BE49-F238E27FC236}">
                <a16:creationId xmlns:a16="http://schemas.microsoft.com/office/drawing/2014/main" id="{1EC31A3B-14F1-EE9D-0ED5-906F0B5EF5B4}"/>
              </a:ext>
            </a:extLst>
          </p:cNvPr>
          <p:cNvSpPr>
            <a:spLocks noGrp="1"/>
          </p:cNvSpPr>
          <p:nvPr>
            <p:ph type="title"/>
          </p:nvPr>
        </p:nvSpPr>
        <p:spPr>
          <a:xfrm>
            <a:off x="838200" y="365125"/>
            <a:ext cx="10515600" cy="1325563"/>
          </a:xfrm>
        </p:spPr>
        <p:txBody>
          <a:bodyPr anchor="ctr">
            <a:normAutofit/>
          </a:bodyPr>
          <a:lstStyle/>
          <a:p>
            <a:r>
              <a:rPr lang="en-GB" dirty="0"/>
              <a:t>Bitcoin Transaction flow</a:t>
            </a:r>
          </a:p>
        </p:txBody>
      </p:sp>
      <p:pic>
        <p:nvPicPr>
          <p:cNvPr id="11" name="Content Placeholder 10" descr="Monitor with solid fill">
            <a:extLst>
              <a:ext uri="{FF2B5EF4-FFF2-40B4-BE49-F238E27FC236}">
                <a16:creationId xmlns:a16="http://schemas.microsoft.com/office/drawing/2014/main" id="{5CB0D0D1-9384-7310-AEB9-6B06A3AE88F4}"/>
              </a:ext>
            </a:extLst>
          </p:cNvPr>
          <p:cNvPicPr>
            <a:picLocks noGrp="1" noChangeAspect="1"/>
          </p:cNvPicPr>
          <p:nvPr>
            <p:ph sz="half" idx="1"/>
          </p:nvPr>
        </p:nvPicPr>
        <p:blipFill>
          <a:blip r:embed="rId3">
            <a:extLst>
              <a:ext uri="{96DAC541-7B7A-43D3-8B79-37D633B846F1}">
                <asvg:svgBlip xmlns:asvg="http://schemas.microsoft.com/office/drawing/2016/SVG/main" r:embed="rId4"/>
              </a:ext>
            </a:extLst>
          </a:blip>
          <a:stretch>
            <a:fillRect/>
          </a:stretch>
        </p:blipFill>
        <p:spPr>
          <a:xfrm>
            <a:off x="245968" y="1344705"/>
            <a:ext cx="1959349" cy="1959349"/>
          </a:xfrm>
        </p:spPr>
      </p:pic>
      <p:pic>
        <p:nvPicPr>
          <p:cNvPr id="13" name="Graphic 12" descr="Laptop with solid fill">
            <a:extLst>
              <a:ext uri="{FF2B5EF4-FFF2-40B4-BE49-F238E27FC236}">
                <a16:creationId xmlns:a16="http://schemas.microsoft.com/office/drawing/2014/main" id="{B2A3DAAD-BEA0-ECE7-1F64-F7FB22685DA6}"/>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2357716" y="1690688"/>
            <a:ext cx="1714501" cy="1548091"/>
          </a:xfrm>
          <a:prstGeom prst="rect">
            <a:avLst/>
          </a:prstGeom>
        </p:spPr>
      </p:pic>
      <p:pic>
        <p:nvPicPr>
          <p:cNvPr id="15" name="Graphic 14" descr="Blockchain with solid fill">
            <a:extLst>
              <a:ext uri="{FF2B5EF4-FFF2-40B4-BE49-F238E27FC236}">
                <a16:creationId xmlns:a16="http://schemas.microsoft.com/office/drawing/2014/main" id="{382BBD38-F13E-0548-5F5F-74BC18586EF8}"/>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9360767" y="1002369"/>
            <a:ext cx="2247900" cy="1434864"/>
          </a:xfrm>
          <a:prstGeom prst="rect">
            <a:avLst/>
          </a:prstGeom>
        </p:spPr>
      </p:pic>
      <p:pic>
        <p:nvPicPr>
          <p:cNvPr id="17" name="Graphic 16" descr="Cube with solid fill">
            <a:extLst>
              <a:ext uri="{FF2B5EF4-FFF2-40B4-BE49-F238E27FC236}">
                <a16:creationId xmlns:a16="http://schemas.microsoft.com/office/drawing/2014/main" id="{1AC4C107-8F4A-4894-9D09-9B61F3AD800D}"/>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5195512" y="3594168"/>
            <a:ext cx="914400" cy="914400"/>
          </a:xfrm>
          <a:prstGeom prst="rect">
            <a:avLst/>
          </a:prstGeom>
        </p:spPr>
      </p:pic>
      <p:pic>
        <p:nvPicPr>
          <p:cNvPr id="18" name="Graphic 17" descr="Cube with solid fill">
            <a:extLst>
              <a:ext uri="{FF2B5EF4-FFF2-40B4-BE49-F238E27FC236}">
                <a16:creationId xmlns:a16="http://schemas.microsoft.com/office/drawing/2014/main" id="{3DA508BC-E09A-681C-2798-06929D9A35D2}"/>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6891744" y="3638430"/>
            <a:ext cx="914400" cy="914400"/>
          </a:xfrm>
          <a:prstGeom prst="rect">
            <a:avLst/>
          </a:prstGeom>
        </p:spPr>
      </p:pic>
      <p:pic>
        <p:nvPicPr>
          <p:cNvPr id="19" name="Graphic 18" descr="Cube with solid fill">
            <a:extLst>
              <a:ext uri="{FF2B5EF4-FFF2-40B4-BE49-F238E27FC236}">
                <a16:creationId xmlns:a16="http://schemas.microsoft.com/office/drawing/2014/main" id="{53202BF0-20D6-C0CF-E116-41597D0AFD0B}"/>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6043628" y="3526560"/>
            <a:ext cx="914400" cy="914400"/>
          </a:xfrm>
          <a:prstGeom prst="rect">
            <a:avLst/>
          </a:prstGeom>
        </p:spPr>
      </p:pic>
      <p:pic>
        <p:nvPicPr>
          <p:cNvPr id="23" name="Graphic 22" descr="Database with solid fill">
            <a:extLst>
              <a:ext uri="{FF2B5EF4-FFF2-40B4-BE49-F238E27FC236}">
                <a16:creationId xmlns:a16="http://schemas.microsoft.com/office/drawing/2014/main" id="{041B3B62-CC93-A591-0469-285437FBA525}"/>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489885" y="4495768"/>
            <a:ext cx="914400" cy="1068854"/>
          </a:xfrm>
          <a:prstGeom prst="rect">
            <a:avLst/>
          </a:prstGeom>
        </p:spPr>
      </p:pic>
      <p:pic>
        <p:nvPicPr>
          <p:cNvPr id="24" name="Graphic 23" descr="Database with solid fill">
            <a:extLst>
              <a:ext uri="{FF2B5EF4-FFF2-40B4-BE49-F238E27FC236}">
                <a16:creationId xmlns:a16="http://schemas.microsoft.com/office/drawing/2014/main" id="{559F722F-1B66-1C3C-8C4B-F445361A8D3B}"/>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1164759" y="4495768"/>
            <a:ext cx="914400" cy="1068854"/>
          </a:xfrm>
          <a:prstGeom prst="rect">
            <a:avLst/>
          </a:prstGeom>
        </p:spPr>
      </p:pic>
      <p:pic>
        <p:nvPicPr>
          <p:cNvPr id="25" name="Graphic 24" descr="Database with solid fill">
            <a:extLst>
              <a:ext uri="{FF2B5EF4-FFF2-40B4-BE49-F238E27FC236}">
                <a16:creationId xmlns:a16="http://schemas.microsoft.com/office/drawing/2014/main" id="{F37C8E45-3BE2-AE92-0030-EF05931FA3FC}"/>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1810685" y="4495768"/>
            <a:ext cx="914400" cy="1068854"/>
          </a:xfrm>
          <a:prstGeom prst="rect">
            <a:avLst/>
          </a:prstGeom>
        </p:spPr>
      </p:pic>
      <p:sp>
        <p:nvSpPr>
          <p:cNvPr id="26" name="TextBox 25">
            <a:extLst>
              <a:ext uri="{FF2B5EF4-FFF2-40B4-BE49-F238E27FC236}">
                <a16:creationId xmlns:a16="http://schemas.microsoft.com/office/drawing/2014/main" id="{A2165E22-30D8-3173-C571-870B99B0159E}"/>
              </a:ext>
            </a:extLst>
          </p:cNvPr>
          <p:cNvSpPr txBox="1"/>
          <p:nvPr/>
        </p:nvSpPr>
        <p:spPr>
          <a:xfrm>
            <a:off x="656784" y="3087122"/>
            <a:ext cx="3406189" cy="400110"/>
          </a:xfrm>
          <a:prstGeom prst="rect">
            <a:avLst/>
          </a:prstGeom>
          <a:noFill/>
        </p:spPr>
        <p:txBody>
          <a:bodyPr wrap="none" rtlCol="0">
            <a:spAutoFit/>
          </a:bodyPr>
          <a:lstStyle/>
          <a:p>
            <a:r>
              <a:rPr lang="en-GB" b="1" i="1" dirty="0"/>
              <a:t>A</a:t>
            </a:r>
            <a:r>
              <a:rPr lang="en-GB" i="1" dirty="0"/>
              <a:t> </a:t>
            </a:r>
            <a:r>
              <a:rPr lang="en-GB" sz="2000" i="1" dirty="0"/>
              <a:t>commits a transaction with </a:t>
            </a:r>
            <a:r>
              <a:rPr lang="en-GB" sz="2000" b="1" i="1" dirty="0"/>
              <a:t>B</a:t>
            </a:r>
          </a:p>
        </p:txBody>
      </p:sp>
      <p:sp>
        <p:nvSpPr>
          <p:cNvPr id="27" name="TextBox 26">
            <a:extLst>
              <a:ext uri="{FF2B5EF4-FFF2-40B4-BE49-F238E27FC236}">
                <a16:creationId xmlns:a16="http://schemas.microsoft.com/office/drawing/2014/main" id="{AD5E7C59-641F-C683-AA05-8A921FCC1FE0}"/>
              </a:ext>
            </a:extLst>
          </p:cNvPr>
          <p:cNvSpPr txBox="1"/>
          <p:nvPr/>
        </p:nvSpPr>
        <p:spPr>
          <a:xfrm>
            <a:off x="8614087" y="2615110"/>
            <a:ext cx="3658374" cy="707886"/>
          </a:xfrm>
          <a:prstGeom prst="rect">
            <a:avLst/>
          </a:prstGeom>
          <a:noFill/>
        </p:spPr>
        <p:txBody>
          <a:bodyPr wrap="none" rtlCol="0">
            <a:spAutoFit/>
          </a:bodyPr>
          <a:lstStyle/>
          <a:p>
            <a:pPr algn="ctr"/>
            <a:r>
              <a:rPr lang="en-GB" sz="2000" i="1" dirty="0"/>
              <a:t>Several transactions are grouped </a:t>
            </a:r>
          </a:p>
          <a:p>
            <a:pPr algn="ctr"/>
            <a:r>
              <a:rPr lang="en-GB" sz="2000" i="1" dirty="0"/>
              <a:t>into a block</a:t>
            </a:r>
          </a:p>
        </p:txBody>
      </p:sp>
      <p:sp>
        <p:nvSpPr>
          <p:cNvPr id="30" name="TextBox 29">
            <a:extLst>
              <a:ext uri="{FF2B5EF4-FFF2-40B4-BE49-F238E27FC236}">
                <a16:creationId xmlns:a16="http://schemas.microsoft.com/office/drawing/2014/main" id="{B16919FE-59D9-4C3D-EA6E-6722B5E6E054}"/>
              </a:ext>
            </a:extLst>
          </p:cNvPr>
          <p:cNvSpPr txBox="1"/>
          <p:nvPr/>
        </p:nvSpPr>
        <p:spPr>
          <a:xfrm>
            <a:off x="4282777" y="4485222"/>
            <a:ext cx="4221092" cy="707886"/>
          </a:xfrm>
          <a:prstGeom prst="rect">
            <a:avLst/>
          </a:prstGeom>
          <a:noFill/>
        </p:spPr>
        <p:txBody>
          <a:bodyPr wrap="none" rtlCol="0">
            <a:spAutoFit/>
          </a:bodyPr>
          <a:lstStyle/>
          <a:p>
            <a:pPr algn="ctr"/>
            <a:r>
              <a:rPr lang="en-GB" sz="2000" i="1" dirty="0"/>
              <a:t>The block is checked by network nodes </a:t>
            </a:r>
          </a:p>
          <a:p>
            <a:pPr algn="ctr"/>
            <a:r>
              <a:rPr lang="en-GB" sz="2000" i="1" dirty="0"/>
              <a:t>using cryptographic methods </a:t>
            </a:r>
          </a:p>
        </p:txBody>
      </p:sp>
      <p:sp>
        <p:nvSpPr>
          <p:cNvPr id="31" name="TextBox 30">
            <a:extLst>
              <a:ext uri="{FF2B5EF4-FFF2-40B4-BE49-F238E27FC236}">
                <a16:creationId xmlns:a16="http://schemas.microsoft.com/office/drawing/2014/main" id="{7B84424A-032E-28DC-BBB7-45EFC7D924F7}"/>
              </a:ext>
            </a:extLst>
          </p:cNvPr>
          <p:cNvSpPr txBox="1"/>
          <p:nvPr/>
        </p:nvSpPr>
        <p:spPr>
          <a:xfrm>
            <a:off x="-67211" y="5424605"/>
            <a:ext cx="4849854" cy="646331"/>
          </a:xfrm>
          <a:prstGeom prst="rect">
            <a:avLst/>
          </a:prstGeom>
          <a:noFill/>
        </p:spPr>
        <p:txBody>
          <a:bodyPr wrap="none" rtlCol="0">
            <a:spAutoFit/>
          </a:bodyPr>
          <a:lstStyle/>
          <a:p>
            <a:pPr algn="ctr"/>
            <a:r>
              <a:rPr lang="en-GB" i="1" dirty="0"/>
              <a:t>The block is indexed and added to the blockchain,</a:t>
            </a:r>
          </a:p>
          <a:p>
            <a:pPr algn="ctr"/>
            <a:r>
              <a:rPr lang="en-GB" i="1" dirty="0"/>
              <a:t> to which all users have access </a:t>
            </a:r>
          </a:p>
        </p:txBody>
      </p:sp>
      <p:sp>
        <p:nvSpPr>
          <p:cNvPr id="32" name="TextBox 31">
            <a:extLst>
              <a:ext uri="{FF2B5EF4-FFF2-40B4-BE49-F238E27FC236}">
                <a16:creationId xmlns:a16="http://schemas.microsoft.com/office/drawing/2014/main" id="{31CF56AC-49AA-7EC4-0009-0ED00A9B2452}"/>
              </a:ext>
            </a:extLst>
          </p:cNvPr>
          <p:cNvSpPr txBox="1"/>
          <p:nvPr/>
        </p:nvSpPr>
        <p:spPr>
          <a:xfrm>
            <a:off x="8630553" y="5733807"/>
            <a:ext cx="3478003" cy="400110"/>
          </a:xfrm>
          <a:prstGeom prst="rect">
            <a:avLst/>
          </a:prstGeom>
          <a:noFill/>
        </p:spPr>
        <p:txBody>
          <a:bodyPr wrap="none" rtlCol="0">
            <a:spAutoFit/>
          </a:bodyPr>
          <a:lstStyle/>
          <a:p>
            <a:r>
              <a:rPr lang="en-GB" sz="2000" b="1" i="1" dirty="0"/>
              <a:t>B</a:t>
            </a:r>
            <a:r>
              <a:rPr lang="en-GB" sz="2000" i="1" dirty="0"/>
              <a:t> receives a transaction from </a:t>
            </a:r>
            <a:r>
              <a:rPr lang="en-GB" sz="2000" b="1" i="1" dirty="0"/>
              <a:t>A </a:t>
            </a:r>
          </a:p>
        </p:txBody>
      </p:sp>
      <p:pic>
        <p:nvPicPr>
          <p:cNvPr id="34" name="Graphic 33" descr="Abacus outline">
            <a:extLst>
              <a:ext uri="{FF2B5EF4-FFF2-40B4-BE49-F238E27FC236}">
                <a16:creationId xmlns:a16="http://schemas.microsoft.com/office/drawing/2014/main" id="{F9A0389B-B2D0-2907-3F0F-7477B1BA357B}"/>
              </a:ext>
            </a:extLst>
          </p:cNvPr>
          <p:cNvPicPr>
            <a:picLocks noChangeAspect="1"/>
          </p:cNvPicPr>
          <p:nvPr/>
        </p:nvPicPr>
        <p:blipFill>
          <a:blip r:embed="rId13">
            <a:extLst>
              <a:ext uri="{96DAC541-7B7A-43D3-8B79-37D633B846F1}">
                <asvg:svgBlip xmlns:asvg="http://schemas.microsoft.com/office/drawing/2016/SVG/main" r:embed="rId14"/>
              </a:ext>
            </a:extLst>
          </a:blip>
          <a:stretch>
            <a:fillRect/>
          </a:stretch>
        </p:blipFill>
        <p:spPr>
          <a:xfrm>
            <a:off x="5428313" y="2810574"/>
            <a:ext cx="2028730" cy="783594"/>
          </a:xfrm>
          <a:prstGeom prst="rect">
            <a:avLst/>
          </a:prstGeom>
        </p:spPr>
      </p:pic>
      <p:pic>
        <p:nvPicPr>
          <p:cNvPr id="35" name="Graphic 34" descr="Laptop with solid fill">
            <a:extLst>
              <a:ext uri="{FF2B5EF4-FFF2-40B4-BE49-F238E27FC236}">
                <a16:creationId xmlns:a16="http://schemas.microsoft.com/office/drawing/2014/main" id="{001D8E5F-2B96-9154-E425-904821C60734}"/>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9229852" y="4362058"/>
            <a:ext cx="1714501" cy="1548091"/>
          </a:xfrm>
          <a:prstGeom prst="rect">
            <a:avLst/>
          </a:prstGeom>
        </p:spPr>
      </p:pic>
      <p:pic>
        <p:nvPicPr>
          <p:cNvPr id="36" name="Content Placeholder 10" descr="Monitor with solid fill">
            <a:extLst>
              <a:ext uri="{FF2B5EF4-FFF2-40B4-BE49-F238E27FC236}">
                <a16:creationId xmlns:a16="http://schemas.microsoft.com/office/drawing/2014/main" id="{1FB9A952-5FBB-1C64-D9A4-1CED1CF1B28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0232651" y="3594168"/>
            <a:ext cx="1959349" cy="1959349"/>
          </a:xfrm>
          <a:prstGeom prst="rect">
            <a:avLst/>
          </a:prstGeom>
        </p:spPr>
      </p:pic>
      <p:sp>
        <p:nvSpPr>
          <p:cNvPr id="7" name="Left Bracket 6">
            <a:extLst>
              <a:ext uri="{FF2B5EF4-FFF2-40B4-BE49-F238E27FC236}">
                <a16:creationId xmlns:a16="http://schemas.microsoft.com/office/drawing/2014/main" id="{8BB12C84-2A55-0393-C7EC-5DC822306DBD}"/>
              </a:ext>
            </a:extLst>
          </p:cNvPr>
          <p:cNvSpPr/>
          <p:nvPr/>
        </p:nvSpPr>
        <p:spPr>
          <a:xfrm rot="5400000">
            <a:off x="2134264" y="451635"/>
            <a:ext cx="251043" cy="2068287"/>
          </a:xfrm>
          <a:prstGeom prst="leftBracket">
            <a:avLst>
              <a:gd name="adj" fmla="val 135971"/>
            </a:avLst>
          </a:prstGeom>
          <a:ln w="38100">
            <a:solidFill>
              <a:schemeClr val="tx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cxnSp>
        <p:nvCxnSpPr>
          <p:cNvPr id="9" name="Straight Connector 8">
            <a:extLst>
              <a:ext uri="{FF2B5EF4-FFF2-40B4-BE49-F238E27FC236}">
                <a16:creationId xmlns:a16="http://schemas.microsoft.com/office/drawing/2014/main" id="{47BC5CE0-BDEE-EA27-EC11-3E9C84B0E855}"/>
              </a:ext>
            </a:extLst>
          </p:cNvPr>
          <p:cNvCxnSpPr/>
          <p:nvPr/>
        </p:nvCxnSpPr>
        <p:spPr>
          <a:xfrm>
            <a:off x="3283043" y="1529021"/>
            <a:ext cx="0" cy="528236"/>
          </a:xfrm>
          <a:prstGeom prst="line">
            <a:avLst/>
          </a:prstGeom>
          <a:ln w="38100">
            <a:solidFill>
              <a:schemeClr val="tx2"/>
            </a:solidFill>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07016306-6C72-6722-1B3E-1102AEB6A302}"/>
              </a:ext>
            </a:extLst>
          </p:cNvPr>
          <p:cNvSpPr txBox="1"/>
          <p:nvPr/>
        </p:nvSpPr>
        <p:spPr>
          <a:xfrm>
            <a:off x="995048" y="1954079"/>
            <a:ext cx="405720" cy="523220"/>
          </a:xfrm>
          <a:prstGeom prst="rect">
            <a:avLst/>
          </a:prstGeom>
          <a:noFill/>
        </p:spPr>
        <p:txBody>
          <a:bodyPr wrap="square" rtlCol="0">
            <a:spAutoFit/>
          </a:bodyPr>
          <a:lstStyle/>
          <a:p>
            <a:r>
              <a:rPr lang="en-GB" sz="2800" b="1" dirty="0"/>
              <a:t>A</a:t>
            </a:r>
          </a:p>
        </p:txBody>
      </p:sp>
      <p:sp>
        <p:nvSpPr>
          <p:cNvPr id="14" name="TextBox 13">
            <a:extLst>
              <a:ext uri="{FF2B5EF4-FFF2-40B4-BE49-F238E27FC236}">
                <a16:creationId xmlns:a16="http://schemas.microsoft.com/office/drawing/2014/main" id="{2EBD4DB4-C520-566A-D628-8038FAEEF5D0}"/>
              </a:ext>
            </a:extLst>
          </p:cNvPr>
          <p:cNvSpPr txBox="1"/>
          <p:nvPr/>
        </p:nvSpPr>
        <p:spPr>
          <a:xfrm>
            <a:off x="3035805" y="2137683"/>
            <a:ext cx="405720" cy="523220"/>
          </a:xfrm>
          <a:prstGeom prst="rect">
            <a:avLst/>
          </a:prstGeom>
          <a:noFill/>
        </p:spPr>
        <p:txBody>
          <a:bodyPr wrap="square" rtlCol="0">
            <a:spAutoFit/>
          </a:bodyPr>
          <a:lstStyle/>
          <a:p>
            <a:r>
              <a:rPr lang="en-GB" sz="2800" b="1" dirty="0"/>
              <a:t>B</a:t>
            </a:r>
          </a:p>
        </p:txBody>
      </p:sp>
      <p:cxnSp>
        <p:nvCxnSpPr>
          <p:cNvPr id="20" name="Straight Connector 19">
            <a:extLst>
              <a:ext uri="{FF2B5EF4-FFF2-40B4-BE49-F238E27FC236}">
                <a16:creationId xmlns:a16="http://schemas.microsoft.com/office/drawing/2014/main" id="{A544B30F-B740-B9B1-BE31-AE72F2068ED4}"/>
              </a:ext>
            </a:extLst>
          </p:cNvPr>
          <p:cNvCxnSpPr>
            <a:cxnSpLocks/>
          </p:cNvCxnSpPr>
          <p:nvPr/>
        </p:nvCxnSpPr>
        <p:spPr>
          <a:xfrm flipV="1">
            <a:off x="4062973" y="1954079"/>
            <a:ext cx="4567580" cy="337812"/>
          </a:xfrm>
          <a:prstGeom prst="line">
            <a:avLst/>
          </a:prstGeom>
          <a:ln w="63500">
            <a:solidFill>
              <a:schemeClr val="accent2"/>
            </a:solidFill>
          </a:ln>
        </p:spPr>
        <p:style>
          <a:lnRef idx="1">
            <a:schemeClr val="accent2"/>
          </a:lnRef>
          <a:fillRef idx="0">
            <a:schemeClr val="accent2"/>
          </a:fillRef>
          <a:effectRef idx="0">
            <a:schemeClr val="accent2"/>
          </a:effectRef>
          <a:fontRef idx="minor">
            <a:schemeClr val="tx1"/>
          </a:fontRef>
        </p:style>
      </p:cxnSp>
      <p:sp>
        <p:nvSpPr>
          <p:cNvPr id="21" name="TextBox 20">
            <a:extLst>
              <a:ext uri="{FF2B5EF4-FFF2-40B4-BE49-F238E27FC236}">
                <a16:creationId xmlns:a16="http://schemas.microsoft.com/office/drawing/2014/main" id="{40650AAC-FAC5-700E-DAAB-523960CC62CD}"/>
              </a:ext>
            </a:extLst>
          </p:cNvPr>
          <p:cNvSpPr txBox="1"/>
          <p:nvPr/>
        </p:nvSpPr>
        <p:spPr>
          <a:xfrm>
            <a:off x="8812522" y="1564065"/>
            <a:ext cx="405720" cy="523220"/>
          </a:xfrm>
          <a:prstGeom prst="rect">
            <a:avLst/>
          </a:prstGeom>
          <a:noFill/>
        </p:spPr>
        <p:txBody>
          <a:bodyPr wrap="square" rtlCol="0">
            <a:spAutoFit/>
          </a:bodyPr>
          <a:lstStyle/>
          <a:p>
            <a:r>
              <a:rPr lang="en-GB" sz="2800" b="1" dirty="0"/>
              <a:t>A</a:t>
            </a:r>
          </a:p>
        </p:txBody>
      </p:sp>
      <p:sp>
        <p:nvSpPr>
          <p:cNvPr id="28" name="TextBox 27">
            <a:extLst>
              <a:ext uri="{FF2B5EF4-FFF2-40B4-BE49-F238E27FC236}">
                <a16:creationId xmlns:a16="http://schemas.microsoft.com/office/drawing/2014/main" id="{A9FD8CF9-B11A-ED0D-5A23-A98D70135462}"/>
              </a:ext>
            </a:extLst>
          </p:cNvPr>
          <p:cNvSpPr txBox="1"/>
          <p:nvPr/>
        </p:nvSpPr>
        <p:spPr>
          <a:xfrm>
            <a:off x="11735854" y="1528416"/>
            <a:ext cx="405720" cy="523220"/>
          </a:xfrm>
          <a:prstGeom prst="rect">
            <a:avLst/>
          </a:prstGeom>
          <a:noFill/>
        </p:spPr>
        <p:txBody>
          <a:bodyPr wrap="square" rtlCol="0">
            <a:spAutoFit/>
          </a:bodyPr>
          <a:lstStyle/>
          <a:p>
            <a:r>
              <a:rPr lang="en-GB" sz="2800" b="1" dirty="0"/>
              <a:t>B</a:t>
            </a:r>
          </a:p>
        </p:txBody>
      </p:sp>
      <p:cxnSp>
        <p:nvCxnSpPr>
          <p:cNvPr id="49" name="Straight Connector 48">
            <a:extLst>
              <a:ext uri="{FF2B5EF4-FFF2-40B4-BE49-F238E27FC236}">
                <a16:creationId xmlns:a16="http://schemas.microsoft.com/office/drawing/2014/main" id="{1052D7CD-B3FD-92FF-0D1F-4BC47B1DD4B1}"/>
              </a:ext>
            </a:extLst>
          </p:cNvPr>
          <p:cNvCxnSpPr>
            <a:cxnSpLocks/>
          </p:cNvCxnSpPr>
          <p:nvPr/>
        </p:nvCxnSpPr>
        <p:spPr>
          <a:xfrm>
            <a:off x="7936252" y="3870320"/>
            <a:ext cx="2321070" cy="0"/>
          </a:xfrm>
          <a:prstGeom prst="line">
            <a:avLst/>
          </a:prstGeom>
          <a:ln w="63500">
            <a:solidFill>
              <a:schemeClr val="accent2"/>
            </a:solidFill>
          </a:ln>
        </p:spPr>
        <p:style>
          <a:lnRef idx="1">
            <a:schemeClr val="accent2"/>
          </a:lnRef>
          <a:fillRef idx="0">
            <a:schemeClr val="accent2"/>
          </a:fillRef>
          <a:effectRef idx="0">
            <a:schemeClr val="accent2"/>
          </a:effectRef>
          <a:fontRef idx="minor">
            <a:schemeClr val="tx1"/>
          </a:fontRef>
        </p:style>
      </p:cxnSp>
      <p:cxnSp>
        <p:nvCxnSpPr>
          <p:cNvPr id="51" name="Straight Connector 50">
            <a:extLst>
              <a:ext uri="{FF2B5EF4-FFF2-40B4-BE49-F238E27FC236}">
                <a16:creationId xmlns:a16="http://schemas.microsoft.com/office/drawing/2014/main" id="{DCD07788-E41F-9E97-6703-AAE4A00BECED}"/>
              </a:ext>
            </a:extLst>
          </p:cNvPr>
          <p:cNvCxnSpPr>
            <a:cxnSpLocks/>
          </p:cNvCxnSpPr>
          <p:nvPr/>
        </p:nvCxnSpPr>
        <p:spPr>
          <a:xfrm>
            <a:off x="1810685" y="3870320"/>
            <a:ext cx="3158724" cy="0"/>
          </a:xfrm>
          <a:prstGeom prst="line">
            <a:avLst/>
          </a:prstGeom>
          <a:ln w="63500">
            <a:solidFill>
              <a:schemeClr val="accent2"/>
            </a:solidFill>
          </a:ln>
        </p:spPr>
        <p:style>
          <a:lnRef idx="1">
            <a:schemeClr val="accent2"/>
          </a:lnRef>
          <a:fillRef idx="0">
            <a:schemeClr val="accent2"/>
          </a:fillRef>
          <a:effectRef idx="0">
            <a:schemeClr val="accent2"/>
          </a:effectRef>
          <a:fontRef idx="minor">
            <a:schemeClr val="tx1"/>
          </a:fontRef>
        </p:style>
      </p:cxnSp>
      <p:cxnSp>
        <p:nvCxnSpPr>
          <p:cNvPr id="53" name="Straight Connector 52">
            <a:extLst>
              <a:ext uri="{FF2B5EF4-FFF2-40B4-BE49-F238E27FC236}">
                <a16:creationId xmlns:a16="http://schemas.microsoft.com/office/drawing/2014/main" id="{EDDDF07E-7B74-7859-8915-07985E8242A0}"/>
              </a:ext>
            </a:extLst>
          </p:cNvPr>
          <p:cNvCxnSpPr>
            <a:cxnSpLocks/>
          </p:cNvCxnSpPr>
          <p:nvPr/>
        </p:nvCxnSpPr>
        <p:spPr>
          <a:xfrm flipV="1">
            <a:off x="1800773" y="3857489"/>
            <a:ext cx="0" cy="627733"/>
          </a:xfrm>
          <a:prstGeom prst="line">
            <a:avLst/>
          </a:prstGeom>
          <a:ln w="63500">
            <a:solidFill>
              <a:schemeClr val="accent2"/>
            </a:solidFill>
          </a:ln>
        </p:spPr>
        <p:style>
          <a:lnRef idx="1">
            <a:schemeClr val="accent2"/>
          </a:lnRef>
          <a:fillRef idx="0">
            <a:schemeClr val="accent2"/>
          </a:fillRef>
          <a:effectRef idx="0">
            <a:schemeClr val="accent2"/>
          </a:effectRef>
          <a:fontRef idx="minor">
            <a:schemeClr val="tx1"/>
          </a:fontRef>
        </p:style>
      </p:cxnSp>
      <p:cxnSp>
        <p:nvCxnSpPr>
          <p:cNvPr id="57" name="Straight Connector 56">
            <a:extLst>
              <a:ext uri="{FF2B5EF4-FFF2-40B4-BE49-F238E27FC236}">
                <a16:creationId xmlns:a16="http://schemas.microsoft.com/office/drawing/2014/main" id="{6F64F2C5-929D-74B4-98AC-064130AAEE10}"/>
              </a:ext>
            </a:extLst>
          </p:cNvPr>
          <p:cNvCxnSpPr>
            <a:cxnSpLocks/>
          </p:cNvCxnSpPr>
          <p:nvPr/>
        </p:nvCxnSpPr>
        <p:spPr>
          <a:xfrm flipV="1">
            <a:off x="10232651" y="3247661"/>
            <a:ext cx="0" cy="609828"/>
          </a:xfrm>
          <a:prstGeom prst="line">
            <a:avLst/>
          </a:prstGeom>
          <a:ln w="63500">
            <a:solidFill>
              <a:schemeClr val="accent2"/>
            </a:solidFill>
          </a:ln>
        </p:spPr>
        <p:style>
          <a:lnRef idx="1">
            <a:schemeClr val="accent2"/>
          </a:lnRef>
          <a:fillRef idx="0">
            <a:schemeClr val="accent2"/>
          </a:fillRef>
          <a:effectRef idx="0">
            <a:schemeClr val="accent2"/>
          </a:effectRef>
          <a:fontRef idx="minor">
            <a:schemeClr val="tx1"/>
          </a:fontRef>
        </p:style>
      </p:cxnSp>
      <p:cxnSp>
        <p:nvCxnSpPr>
          <p:cNvPr id="59" name="Straight Connector 58">
            <a:extLst>
              <a:ext uri="{FF2B5EF4-FFF2-40B4-BE49-F238E27FC236}">
                <a16:creationId xmlns:a16="http://schemas.microsoft.com/office/drawing/2014/main" id="{8143D5D1-8B1E-9A1C-03EE-800D98FD32E4}"/>
              </a:ext>
            </a:extLst>
          </p:cNvPr>
          <p:cNvCxnSpPr>
            <a:cxnSpLocks/>
          </p:cNvCxnSpPr>
          <p:nvPr/>
        </p:nvCxnSpPr>
        <p:spPr>
          <a:xfrm flipV="1">
            <a:off x="2607431" y="5274874"/>
            <a:ext cx="6622421" cy="3420"/>
          </a:xfrm>
          <a:prstGeom prst="line">
            <a:avLst/>
          </a:prstGeom>
          <a:ln w="63500">
            <a:solidFill>
              <a:schemeClr val="accent2"/>
            </a:solidFill>
          </a:ln>
        </p:spPr>
        <p:style>
          <a:lnRef idx="1">
            <a:schemeClr val="accent2"/>
          </a:lnRef>
          <a:fillRef idx="0">
            <a:schemeClr val="accent2"/>
          </a:fillRef>
          <a:effectRef idx="0">
            <a:schemeClr val="accent2"/>
          </a:effectRef>
          <a:fontRef idx="minor">
            <a:schemeClr val="tx1"/>
          </a:fontRef>
        </p:style>
      </p:cxnSp>
      <p:sp>
        <p:nvSpPr>
          <p:cNvPr id="61" name="TextBox 60">
            <a:extLst>
              <a:ext uri="{FF2B5EF4-FFF2-40B4-BE49-F238E27FC236}">
                <a16:creationId xmlns:a16="http://schemas.microsoft.com/office/drawing/2014/main" id="{90472100-8CBB-6AEB-A86F-407ABF3BC74E}"/>
              </a:ext>
            </a:extLst>
          </p:cNvPr>
          <p:cNvSpPr txBox="1"/>
          <p:nvPr/>
        </p:nvSpPr>
        <p:spPr>
          <a:xfrm>
            <a:off x="9890477" y="4816756"/>
            <a:ext cx="405720" cy="523220"/>
          </a:xfrm>
          <a:prstGeom prst="rect">
            <a:avLst/>
          </a:prstGeom>
          <a:noFill/>
        </p:spPr>
        <p:txBody>
          <a:bodyPr wrap="square" rtlCol="0">
            <a:spAutoFit/>
          </a:bodyPr>
          <a:lstStyle/>
          <a:p>
            <a:r>
              <a:rPr lang="en-GB" sz="2800" b="1" dirty="0"/>
              <a:t>B</a:t>
            </a:r>
          </a:p>
        </p:txBody>
      </p:sp>
      <p:sp>
        <p:nvSpPr>
          <p:cNvPr id="63" name="TextBox 62">
            <a:extLst>
              <a:ext uri="{FF2B5EF4-FFF2-40B4-BE49-F238E27FC236}">
                <a16:creationId xmlns:a16="http://schemas.microsoft.com/office/drawing/2014/main" id="{8F448341-DF5E-0437-3D4B-EE975AE95D73}"/>
              </a:ext>
            </a:extLst>
          </p:cNvPr>
          <p:cNvSpPr txBox="1"/>
          <p:nvPr/>
        </p:nvSpPr>
        <p:spPr>
          <a:xfrm>
            <a:off x="11057776" y="4152336"/>
            <a:ext cx="405720" cy="523220"/>
          </a:xfrm>
          <a:prstGeom prst="rect">
            <a:avLst/>
          </a:prstGeom>
          <a:noFill/>
        </p:spPr>
        <p:txBody>
          <a:bodyPr wrap="square" rtlCol="0">
            <a:spAutoFit/>
          </a:bodyPr>
          <a:lstStyle/>
          <a:p>
            <a:r>
              <a:rPr lang="en-GB" sz="2800" b="1" dirty="0"/>
              <a:t>A</a:t>
            </a:r>
          </a:p>
        </p:txBody>
      </p:sp>
      <p:sp>
        <p:nvSpPr>
          <p:cNvPr id="65" name="Arrow: Down 64">
            <a:extLst>
              <a:ext uri="{FF2B5EF4-FFF2-40B4-BE49-F238E27FC236}">
                <a16:creationId xmlns:a16="http://schemas.microsoft.com/office/drawing/2014/main" id="{2F04A67F-BEA2-A205-FD7F-67ED18D6CAB0}"/>
              </a:ext>
            </a:extLst>
          </p:cNvPr>
          <p:cNvSpPr/>
          <p:nvPr/>
        </p:nvSpPr>
        <p:spPr>
          <a:xfrm>
            <a:off x="10359244" y="4440960"/>
            <a:ext cx="405721" cy="675619"/>
          </a:xfrm>
          <a:prstGeom prst="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052530054"/>
      </p:ext>
    </p:extLst>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7BCDD232-D14B-7E19-79C1-B77926E1423E}"/>
              </a:ext>
            </a:extLst>
          </p:cNvPr>
          <p:cNvSpPr/>
          <p:nvPr/>
        </p:nvSpPr>
        <p:spPr>
          <a:xfrm>
            <a:off x="10263495" y="1333500"/>
            <a:ext cx="1828800" cy="3428999"/>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Rectangle 16">
            <a:extLst>
              <a:ext uri="{FF2B5EF4-FFF2-40B4-BE49-F238E27FC236}">
                <a16:creationId xmlns:a16="http://schemas.microsoft.com/office/drawing/2014/main" id="{8C7BC49F-BE0B-1B5A-B993-F0CA8FB09A82}"/>
              </a:ext>
            </a:extLst>
          </p:cNvPr>
          <p:cNvSpPr/>
          <p:nvPr/>
        </p:nvSpPr>
        <p:spPr>
          <a:xfrm>
            <a:off x="8057294" y="1333500"/>
            <a:ext cx="1828800" cy="3428999"/>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Rectangle 15">
            <a:extLst>
              <a:ext uri="{FF2B5EF4-FFF2-40B4-BE49-F238E27FC236}">
                <a16:creationId xmlns:a16="http://schemas.microsoft.com/office/drawing/2014/main" id="{8407641B-DBBD-4AC5-BFBB-4A878EB5291D}"/>
              </a:ext>
            </a:extLst>
          </p:cNvPr>
          <p:cNvSpPr/>
          <p:nvPr/>
        </p:nvSpPr>
        <p:spPr>
          <a:xfrm>
            <a:off x="5868535" y="1333500"/>
            <a:ext cx="1828800" cy="3428999"/>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3" name="Rectangle 12">
            <a:extLst>
              <a:ext uri="{FF2B5EF4-FFF2-40B4-BE49-F238E27FC236}">
                <a16:creationId xmlns:a16="http://schemas.microsoft.com/office/drawing/2014/main" id="{84FCBC38-E8E8-7424-4442-B7716F4CCF47}"/>
              </a:ext>
            </a:extLst>
          </p:cNvPr>
          <p:cNvSpPr/>
          <p:nvPr/>
        </p:nvSpPr>
        <p:spPr>
          <a:xfrm>
            <a:off x="10375237" y="1893888"/>
            <a:ext cx="1612900" cy="2601912"/>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GB"/>
          </a:p>
        </p:txBody>
      </p:sp>
      <p:sp>
        <p:nvSpPr>
          <p:cNvPr id="12" name="Rectangle 11">
            <a:extLst>
              <a:ext uri="{FF2B5EF4-FFF2-40B4-BE49-F238E27FC236}">
                <a16:creationId xmlns:a16="http://schemas.microsoft.com/office/drawing/2014/main" id="{34FB68A2-CA3D-C3DE-B14C-990BFA1E8D58}"/>
              </a:ext>
            </a:extLst>
          </p:cNvPr>
          <p:cNvSpPr/>
          <p:nvPr/>
        </p:nvSpPr>
        <p:spPr>
          <a:xfrm>
            <a:off x="8149986" y="1893888"/>
            <a:ext cx="1612900" cy="2601912"/>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GB"/>
          </a:p>
        </p:txBody>
      </p:sp>
      <p:sp>
        <p:nvSpPr>
          <p:cNvPr id="8" name="Rectangle 7">
            <a:extLst>
              <a:ext uri="{FF2B5EF4-FFF2-40B4-BE49-F238E27FC236}">
                <a16:creationId xmlns:a16="http://schemas.microsoft.com/office/drawing/2014/main" id="{0E947353-6C4F-799C-603E-FFA3C03E3D8D}"/>
              </a:ext>
            </a:extLst>
          </p:cNvPr>
          <p:cNvSpPr/>
          <p:nvPr/>
        </p:nvSpPr>
        <p:spPr>
          <a:xfrm>
            <a:off x="5957435" y="1893888"/>
            <a:ext cx="1612900" cy="2601912"/>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GB"/>
          </a:p>
        </p:txBody>
      </p:sp>
      <p:sp>
        <p:nvSpPr>
          <p:cNvPr id="2" name="Title 1">
            <a:extLst>
              <a:ext uri="{FF2B5EF4-FFF2-40B4-BE49-F238E27FC236}">
                <a16:creationId xmlns:a16="http://schemas.microsoft.com/office/drawing/2014/main" id="{2E59E63F-101C-A47F-295B-FCDB64B64D08}"/>
              </a:ext>
            </a:extLst>
          </p:cNvPr>
          <p:cNvSpPr>
            <a:spLocks noGrp="1"/>
          </p:cNvSpPr>
          <p:nvPr>
            <p:ph type="title"/>
          </p:nvPr>
        </p:nvSpPr>
        <p:spPr>
          <a:xfrm>
            <a:off x="838200" y="365125"/>
            <a:ext cx="10515600" cy="1325563"/>
          </a:xfrm>
        </p:spPr>
        <p:txBody>
          <a:bodyPr anchor="ctr">
            <a:normAutofit/>
          </a:bodyPr>
          <a:lstStyle/>
          <a:p>
            <a:r>
              <a:rPr lang="en-GB" dirty="0"/>
              <a:t>Blockchain Fundamentals</a:t>
            </a:r>
          </a:p>
        </p:txBody>
      </p:sp>
      <p:sp>
        <p:nvSpPr>
          <p:cNvPr id="5" name="Content Placeholder 4">
            <a:extLst>
              <a:ext uri="{FF2B5EF4-FFF2-40B4-BE49-F238E27FC236}">
                <a16:creationId xmlns:a16="http://schemas.microsoft.com/office/drawing/2014/main" id="{1C0A3ACF-F4C8-8A1C-477C-9370A851D47F}"/>
              </a:ext>
            </a:extLst>
          </p:cNvPr>
          <p:cNvSpPr>
            <a:spLocks noGrp="1"/>
          </p:cNvSpPr>
          <p:nvPr>
            <p:ph idx="1"/>
            <p:extLst>
              <p:ext uri="{E7BDC344-281C-4309-B0C6-D0EE65EED2A8}">
                <p202:designPr xmlns:p202="http://schemas.microsoft.com/office/powerpoint/2020/02/main">
                  <p202:designTagLst>
                    <p202:designTag name="ARCH:1:CLS" val="InformationBlock"/>
                    <p202:designTag name="ARCH:1:VSVAR" val="TitledTextBox"/>
                  </p202:designTagLst>
                </p202:designPr>
              </p:ext>
            </p:extLst>
          </p:nvPr>
        </p:nvSpPr>
        <p:spPr>
          <a:xfrm>
            <a:off x="161907" y="1485901"/>
            <a:ext cx="5555257" cy="4656700"/>
          </a:xfrm>
        </p:spPr>
        <p:txBody>
          <a:bodyPr>
            <a:normAutofit/>
          </a:bodyPr>
          <a:lstStyle/>
          <a:p>
            <a:pPr lvl="1">
              <a:lnSpc>
                <a:spcPct val="100000"/>
              </a:lnSpc>
              <a:defRPr sz="1400"/>
            </a:pPr>
            <a:r>
              <a:rPr lang="en-US" sz="2000" dirty="0"/>
              <a:t>Blockchain is a distributed ledger recording transactions </a:t>
            </a:r>
          </a:p>
          <a:p>
            <a:pPr lvl="1">
              <a:lnSpc>
                <a:spcPct val="100000"/>
              </a:lnSpc>
              <a:defRPr sz="1400"/>
            </a:pPr>
            <a:r>
              <a:rPr lang="en-US" sz="2000" dirty="0"/>
              <a:t>Data is organized into linked blocks forming a chain that ensures sequential order and integrity.​</a:t>
            </a:r>
          </a:p>
          <a:p>
            <a:pPr lvl="1">
              <a:lnSpc>
                <a:spcPct val="100000"/>
              </a:lnSpc>
              <a:defRPr sz="1400"/>
            </a:pPr>
            <a:r>
              <a:rPr lang="en-US" sz="2000" dirty="0"/>
              <a:t>Each block has a unique hash and references the previous block, preventing tampering and ensuring security.​</a:t>
            </a:r>
          </a:p>
          <a:p>
            <a:pPr lvl="1">
              <a:lnSpc>
                <a:spcPct val="100000"/>
              </a:lnSpc>
              <a:defRPr sz="1400"/>
            </a:pPr>
            <a:r>
              <a:rPr lang="en-US" sz="2000" dirty="0"/>
              <a:t>Once data is recorded on blockchain, it cannot be changed, ensuring high integrity and auditability.</a:t>
            </a:r>
          </a:p>
          <a:p>
            <a:pPr lvl="1">
              <a:lnSpc>
                <a:spcPct val="100000"/>
              </a:lnSpc>
              <a:defRPr sz="1400"/>
            </a:pPr>
            <a:r>
              <a:rPr lang="en-US" sz="2000" b="1" dirty="0"/>
              <a:t>Blockchain enables decentralized finance, digital identity, and supply chain transparency beyond cryptocurrencies.</a:t>
            </a:r>
          </a:p>
          <a:p>
            <a:pPr lvl="1">
              <a:lnSpc>
                <a:spcPct val="100000"/>
              </a:lnSpc>
              <a:defRPr sz="1400"/>
            </a:pPr>
            <a:endParaRPr lang="en-US" sz="2100" dirty="0"/>
          </a:p>
          <a:p>
            <a:pPr marL="0" lvl="1" indent="0">
              <a:buFont typeface="Arial" panose="020B0604020202020204" pitchFamily="34" charset="0"/>
              <a:buNone/>
            </a:pPr>
            <a:endParaRPr lang="en-US" sz="1400" b="1" dirty="0"/>
          </a:p>
          <a:p>
            <a:pPr marL="0" indent="0">
              <a:spcBef>
                <a:spcPts val="2500"/>
              </a:spcBef>
              <a:buFont typeface="Arial" panose="020B0604020202020204" pitchFamily="34" charset="0"/>
              <a:buNone/>
            </a:pPr>
            <a:endParaRPr lang="en-US" sz="1400" b="1" dirty="0"/>
          </a:p>
        </p:txBody>
      </p:sp>
      <p:sp>
        <p:nvSpPr>
          <p:cNvPr id="4" name="TextBox 3">
            <a:extLst>
              <a:ext uri="{FF2B5EF4-FFF2-40B4-BE49-F238E27FC236}">
                <a16:creationId xmlns:a16="http://schemas.microsoft.com/office/drawing/2014/main" id="{2436967E-7ABC-D0B9-3FF1-64BD9EF5FC8B}"/>
              </a:ext>
            </a:extLst>
          </p:cNvPr>
          <p:cNvSpPr txBox="1"/>
          <p:nvPr/>
        </p:nvSpPr>
        <p:spPr>
          <a:xfrm>
            <a:off x="533400" y="5099647"/>
            <a:ext cx="5334000" cy="369332"/>
          </a:xfrm>
          <a:prstGeom prst="rect">
            <a:avLst/>
          </a:prstGeom>
          <a:noFill/>
        </p:spPr>
        <p:txBody>
          <a:bodyPr wrap="square">
            <a:spAutoFit/>
          </a:bodyPr>
          <a:lstStyle/>
          <a:p>
            <a:pPr marL="0" lvl="1" indent="0">
              <a:buFont typeface="Arial" panose="020B0604020202020204" pitchFamily="34" charset="0"/>
              <a:buNone/>
            </a:pPr>
            <a:endParaRPr lang="en-US" sz="1800" b="1" dirty="0"/>
          </a:p>
        </p:txBody>
      </p:sp>
      <p:sp>
        <p:nvSpPr>
          <p:cNvPr id="3" name="Rectangle 2">
            <a:extLst>
              <a:ext uri="{FF2B5EF4-FFF2-40B4-BE49-F238E27FC236}">
                <a16:creationId xmlns:a16="http://schemas.microsoft.com/office/drawing/2014/main" id="{AD1D490F-8FAB-9D4E-CF4A-60F389467F12}"/>
              </a:ext>
            </a:extLst>
          </p:cNvPr>
          <p:cNvSpPr/>
          <p:nvPr/>
        </p:nvSpPr>
        <p:spPr>
          <a:xfrm>
            <a:off x="6031408" y="2031999"/>
            <a:ext cx="1429428" cy="381001"/>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A395DFFA-FE97-E25D-E1DB-5510B0A41C80}"/>
              </a:ext>
            </a:extLst>
          </p:cNvPr>
          <p:cNvSpPr/>
          <p:nvPr/>
        </p:nvSpPr>
        <p:spPr>
          <a:xfrm>
            <a:off x="8222393" y="2031999"/>
            <a:ext cx="1453801" cy="380997"/>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ectangle 6">
            <a:extLst>
              <a:ext uri="{FF2B5EF4-FFF2-40B4-BE49-F238E27FC236}">
                <a16:creationId xmlns:a16="http://schemas.microsoft.com/office/drawing/2014/main" id="{6131E5AC-9BA9-5AAC-0880-78C4473E5168}"/>
              </a:ext>
            </a:extLst>
          </p:cNvPr>
          <p:cNvSpPr/>
          <p:nvPr/>
        </p:nvSpPr>
        <p:spPr>
          <a:xfrm>
            <a:off x="10441677" y="2031999"/>
            <a:ext cx="1473480" cy="404987"/>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29283147-C75B-3A8F-5705-2B370BCC6287}"/>
              </a:ext>
            </a:extLst>
          </p:cNvPr>
          <p:cNvSpPr/>
          <p:nvPr/>
        </p:nvSpPr>
        <p:spPr>
          <a:xfrm>
            <a:off x="6031407" y="2544762"/>
            <a:ext cx="1429428" cy="1824037"/>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13">
            <a:extLst>
              <a:ext uri="{FF2B5EF4-FFF2-40B4-BE49-F238E27FC236}">
                <a16:creationId xmlns:a16="http://schemas.microsoft.com/office/drawing/2014/main" id="{2E1A7C00-29C9-9BBC-28FA-F8D71DA0D7CE}"/>
              </a:ext>
            </a:extLst>
          </p:cNvPr>
          <p:cNvSpPr/>
          <p:nvPr/>
        </p:nvSpPr>
        <p:spPr>
          <a:xfrm>
            <a:off x="8222394" y="2542380"/>
            <a:ext cx="1453802" cy="1824037"/>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Rectangle 14">
            <a:extLst>
              <a:ext uri="{FF2B5EF4-FFF2-40B4-BE49-F238E27FC236}">
                <a16:creationId xmlns:a16="http://schemas.microsoft.com/office/drawing/2014/main" id="{63537ABD-7D11-61BB-BBC7-8C035ED0FDAA}"/>
              </a:ext>
            </a:extLst>
          </p:cNvPr>
          <p:cNvSpPr/>
          <p:nvPr/>
        </p:nvSpPr>
        <p:spPr>
          <a:xfrm>
            <a:off x="10441677" y="2542381"/>
            <a:ext cx="1473480" cy="1824037"/>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Rectangle 18">
            <a:extLst>
              <a:ext uri="{FF2B5EF4-FFF2-40B4-BE49-F238E27FC236}">
                <a16:creationId xmlns:a16="http://schemas.microsoft.com/office/drawing/2014/main" id="{00261AB0-8C7F-2EEB-A093-AC1C81DC01D1}"/>
              </a:ext>
            </a:extLst>
          </p:cNvPr>
          <p:cNvSpPr/>
          <p:nvPr/>
        </p:nvSpPr>
        <p:spPr>
          <a:xfrm>
            <a:off x="6084435" y="5397500"/>
            <a:ext cx="1320800" cy="381000"/>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Rectangle 19">
            <a:extLst>
              <a:ext uri="{FF2B5EF4-FFF2-40B4-BE49-F238E27FC236}">
                <a16:creationId xmlns:a16="http://schemas.microsoft.com/office/drawing/2014/main" id="{FAF29240-4797-3CEF-AB1C-906BCF8C6488}"/>
              </a:ext>
            </a:extLst>
          </p:cNvPr>
          <p:cNvSpPr/>
          <p:nvPr/>
        </p:nvSpPr>
        <p:spPr>
          <a:xfrm>
            <a:off x="8270350" y="5397500"/>
            <a:ext cx="1320800" cy="381000"/>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Rectangle 20">
            <a:extLst>
              <a:ext uri="{FF2B5EF4-FFF2-40B4-BE49-F238E27FC236}">
                <a16:creationId xmlns:a16="http://schemas.microsoft.com/office/drawing/2014/main" id="{E541DFE5-D05D-FDA5-3B0B-E0CE75446801}"/>
              </a:ext>
            </a:extLst>
          </p:cNvPr>
          <p:cNvSpPr/>
          <p:nvPr/>
        </p:nvSpPr>
        <p:spPr>
          <a:xfrm>
            <a:off x="10469915" y="5399240"/>
            <a:ext cx="1320800" cy="381000"/>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TextBox 21">
            <a:extLst>
              <a:ext uri="{FF2B5EF4-FFF2-40B4-BE49-F238E27FC236}">
                <a16:creationId xmlns:a16="http://schemas.microsoft.com/office/drawing/2014/main" id="{D2ED67D0-D891-3D35-F595-951D959141CA}"/>
              </a:ext>
            </a:extLst>
          </p:cNvPr>
          <p:cNvSpPr txBox="1"/>
          <p:nvPr/>
        </p:nvSpPr>
        <p:spPr>
          <a:xfrm>
            <a:off x="6338742" y="1438273"/>
            <a:ext cx="906017" cy="369332"/>
          </a:xfrm>
          <a:prstGeom prst="rect">
            <a:avLst/>
          </a:prstGeom>
          <a:noFill/>
        </p:spPr>
        <p:txBody>
          <a:bodyPr wrap="none" rtlCol="0">
            <a:spAutoFit/>
          </a:bodyPr>
          <a:lstStyle/>
          <a:p>
            <a:r>
              <a:rPr lang="en-GB" b="1" dirty="0"/>
              <a:t>Block N</a:t>
            </a:r>
          </a:p>
        </p:txBody>
      </p:sp>
      <p:sp>
        <p:nvSpPr>
          <p:cNvPr id="23" name="TextBox 22">
            <a:extLst>
              <a:ext uri="{FF2B5EF4-FFF2-40B4-BE49-F238E27FC236}">
                <a16:creationId xmlns:a16="http://schemas.microsoft.com/office/drawing/2014/main" id="{0F1AF041-954C-BC2B-C1DA-EFE00F8C3A19}"/>
              </a:ext>
            </a:extLst>
          </p:cNvPr>
          <p:cNvSpPr txBox="1"/>
          <p:nvPr/>
        </p:nvSpPr>
        <p:spPr>
          <a:xfrm>
            <a:off x="8311294" y="1447558"/>
            <a:ext cx="1244251" cy="369332"/>
          </a:xfrm>
          <a:prstGeom prst="rect">
            <a:avLst/>
          </a:prstGeom>
          <a:noFill/>
        </p:spPr>
        <p:txBody>
          <a:bodyPr wrap="none" rtlCol="0">
            <a:spAutoFit/>
          </a:bodyPr>
          <a:lstStyle/>
          <a:p>
            <a:r>
              <a:rPr lang="en-GB" b="1" dirty="0"/>
              <a:t>Block N + 1</a:t>
            </a:r>
          </a:p>
        </p:txBody>
      </p:sp>
      <p:sp>
        <p:nvSpPr>
          <p:cNvPr id="24" name="TextBox 23">
            <a:extLst>
              <a:ext uri="{FF2B5EF4-FFF2-40B4-BE49-F238E27FC236}">
                <a16:creationId xmlns:a16="http://schemas.microsoft.com/office/drawing/2014/main" id="{DD6505FD-F157-ACC8-64AE-01DC9773D983}"/>
              </a:ext>
            </a:extLst>
          </p:cNvPr>
          <p:cNvSpPr txBox="1"/>
          <p:nvPr/>
        </p:nvSpPr>
        <p:spPr>
          <a:xfrm>
            <a:off x="10459277" y="1485901"/>
            <a:ext cx="1244251" cy="369332"/>
          </a:xfrm>
          <a:prstGeom prst="rect">
            <a:avLst/>
          </a:prstGeom>
          <a:noFill/>
        </p:spPr>
        <p:txBody>
          <a:bodyPr wrap="none" rtlCol="0">
            <a:spAutoFit/>
          </a:bodyPr>
          <a:lstStyle/>
          <a:p>
            <a:r>
              <a:rPr lang="en-GB" b="1" dirty="0"/>
              <a:t>Block N + 2</a:t>
            </a:r>
          </a:p>
        </p:txBody>
      </p:sp>
      <p:sp>
        <p:nvSpPr>
          <p:cNvPr id="25" name="TextBox 24">
            <a:extLst>
              <a:ext uri="{FF2B5EF4-FFF2-40B4-BE49-F238E27FC236}">
                <a16:creationId xmlns:a16="http://schemas.microsoft.com/office/drawing/2014/main" id="{B9E6EFAF-56B6-0D4C-36B6-AD70B3150CAC}"/>
              </a:ext>
            </a:extLst>
          </p:cNvPr>
          <p:cNvSpPr txBox="1"/>
          <p:nvPr/>
        </p:nvSpPr>
        <p:spPr>
          <a:xfrm>
            <a:off x="6125948" y="2058511"/>
            <a:ext cx="1192955" cy="338554"/>
          </a:xfrm>
          <a:prstGeom prst="rect">
            <a:avLst/>
          </a:prstGeom>
          <a:noFill/>
        </p:spPr>
        <p:txBody>
          <a:bodyPr wrap="none" rtlCol="0">
            <a:spAutoFit/>
          </a:bodyPr>
          <a:lstStyle/>
          <a:p>
            <a:r>
              <a:rPr lang="en-GB" sz="1600" b="1" dirty="0"/>
              <a:t># of block N</a:t>
            </a:r>
          </a:p>
        </p:txBody>
      </p:sp>
      <p:sp>
        <p:nvSpPr>
          <p:cNvPr id="26" name="TextBox 25">
            <a:extLst>
              <a:ext uri="{FF2B5EF4-FFF2-40B4-BE49-F238E27FC236}">
                <a16:creationId xmlns:a16="http://schemas.microsoft.com/office/drawing/2014/main" id="{E6E0F7BB-9308-7022-98A6-95DFD38EA8E1}"/>
              </a:ext>
            </a:extLst>
          </p:cNvPr>
          <p:cNvSpPr txBox="1"/>
          <p:nvPr/>
        </p:nvSpPr>
        <p:spPr>
          <a:xfrm>
            <a:off x="8195833" y="2048857"/>
            <a:ext cx="1551721" cy="338554"/>
          </a:xfrm>
          <a:prstGeom prst="rect">
            <a:avLst/>
          </a:prstGeom>
          <a:noFill/>
        </p:spPr>
        <p:txBody>
          <a:bodyPr wrap="square" rtlCol="0">
            <a:spAutoFit/>
          </a:bodyPr>
          <a:lstStyle/>
          <a:p>
            <a:r>
              <a:rPr lang="en-GB" sz="1600" b="1" dirty="0"/>
              <a:t># of block N + 1</a:t>
            </a:r>
          </a:p>
        </p:txBody>
      </p:sp>
      <p:sp>
        <p:nvSpPr>
          <p:cNvPr id="27" name="TextBox 26">
            <a:extLst>
              <a:ext uri="{FF2B5EF4-FFF2-40B4-BE49-F238E27FC236}">
                <a16:creationId xmlns:a16="http://schemas.microsoft.com/office/drawing/2014/main" id="{98156142-1C2A-FB8E-8F40-D39CAF3C3996}"/>
              </a:ext>
            </a:extLst>
          </p:cNvPr>
          <p:cNvSpPr txBox="1"/>
          <p:nvPr/>
        </p:nvSpPr>
        <p:spPr>
          <a:xfrm>
            <a:off x="10441677" y="2057366"/>
            <a:ext cx="1492716" cy="338554"/>
          </a:xfrm>
          <a:prstGeom prst="rect">
            <a:avLst/>
          </a:prstGeom>
          <a:noFill/>
        </p:spPr>
        <p:txBody>
          <a:bodyPr wrap="none" rtlCol="0">
            <a:spAutoFit/>
          </a:bodyPr>
          <a:lstStyle/>
          <a:p>
            <a:r>
              <a:rPr lang="en-GB" sz="1600" b="1" dirty="0"/>
              <a:t># of block N + 2</a:t>
            </a:r>
          </a:p>
        </p:txBody>
      </p:sp>
      <p:sp>
        <p:nvSpPr>
          <p:cNvPr id="28" name="TextBox 27">
            <a:extLst>
              <a:ext uri="{FF2B5EF4-FFF2-40B4-BE49-F238E27FC236}">
                <a16:creationId xmlns:a16="http://schemas.microsoft.com/office/drawing/2014/main" id="{1879B85B-A992-7C22-E91D-27745A6EB6E5}"/>
              </a:ext>
            </a:extLst>
          </p:cNvPr>
          <p:cNvSpPr txBox="1"/>
          <p:nvPr/>
        </p:nvSpPr>
        <p:spPr>
          <a:xfrm>
            <a:off x="6075683" y="2483348"/>
            <a:ext cx="1385152" cy="923330"/>
          </a:xfrm>
          <a:prstGeom prst="rect">
            <a:avLst/>
          </a:prstGeom>
          <a:noFill/>
        </p:spPr>
        <p:txBody>
          <a:bodyPr wrap="square" rtlCol="0">
            <a:spAutoFit/>
          </a:bodyPr>
          <a:lstStyle/>
          <a:p>
            <a:pPr algn="ctr"/>
            <a:r>
              <a:rPr lang="en-GB" b="1" dirty="0"/>
              <a:t>Transactions</a:t>
            </a:r>
          </a:p>
          <a:p>
            <a:pPr algn="ctr"/>
            <a:r>
              <a:rPr lang="en-GB" b="1" dirty="0"/>
              <a:t>Coin 1 to A</a:t>
            </a:r>
          </a:p>
          <a:p>
            <a:pPr algn="ctr"/>
            <a:r>
              <a:rPr lang="en-GB" b="1" dirty="0"/>
              <a:t>…..</a:t>
            </a:r>
          </a:p>
        </p:txBody>
      </p:sp>
      <p:sp>
        <p:nvSpPr>
          <p:cNvPr id="29" name="TextBox 28">
            <a:extLst>
              <a:ext uri="{FF2B5EF4-FFF2-40B4-BE49-F238E27FC236}">
                <a16:creationId xmlns:a16="http://schemas.microsoft.com/office/drawing/2014/main" id="{077B6647-CC27-C94A-2A2F-731A73C7991F}"/>
              </a:ext>
            </a:extLst>
          </p:cNvPr>
          <p:cNvSpPr txBox="1"/>
          <p:nvPr/>
        </p:nvSpPr>
        <p:spPr>
          <a:xfrm>
            <a:off x="8162996" y="2482850"/>
            <a:ext cx="1392550" cy="1200329"/>
          </a:xfrm>
          <a:prstGeom prst="rect">
            <a:avLst/>
          </a:prstGeom>
          <a:noFill/>
        </p:spPr>
        <p:txBody>
          <a:bodyPr wrap="square" rtlCol="0">
            <a:spAutoFit/>
          </a:bodyPr>
          <a:lstStyle/>
          <a:p>
            <a:pPr algn="ctr"/>
            <a:r>
              <a:rPr lang="en-GB" b="1" dirty="0"/>
              <a:t>Transactions</a:t>
            </a:r>
          </a:p>
          <a:p>
            <a:pPr algn="ctr"/>
            <a:r>
              <a:rPr lang="en-GB" b="1" dirty="0"/>
              <a:t>0.5 of coin 1 from A to B</a:t>
            </a:r>
          </a:p>
          <a:p>
            <a:pPr algn="ctr"/>
            <a:r>
              <a:rPr lang="en-GB" b="1" dirty="0"/>
              <a:t>…..</a:t>
            </a:r>
          </a:p>
        </p:txBody>
      </p:sp>
      <p:sp>
        <p:nvSpPr>
          <p:cNvPr id="30" name="TextBox 29">
            <a:extLst>
              <a:ext uri="{FF2B5EF4-FFF2-40B4-BE49-F238E27FC236}">
                <a16:creationId xmlns:a16="http://schemas.microsoft.com/office/drawing/2014/main" id="{32B4AAE8-BED8-9F95-FD17-CAE6DFA9D782}"/>
              </a:ext>
            </a:extLst>
          </p:cNvPr>
          <p:cNvSpPr txBox="1"/>
          <p:nvPr/>
        </p:nvSpPr>
        <p:spPr>
          <a:xfrm>
            <a:off x="10441677" y="2506837"/>
            <a:ext cx="1473480" cy="1200329"/>
          </a:xfrm>
          <a:prstGeom prst="rect">
            <a:avLst/>
          </a:prstGeom>
          <a:noFill/>
        </p:spPr>
        <p:txBody>
          <a:bodyPr wrap="square" rtlCol="0">
            <a:spAutoFit/>
          </a:bodyPr>
          <a:lstStyle/>
          <a:p>
            <a:pPr algn="ctr"/>
            <a:r>
              <a:rPr lang="en-GB" b="1" dirty="0"/>
              <a:t>Transactions</a:t>
            </a:r>
          </a:p>
          <a:p>
            <a:pPr algn="ctr"/>
            <a:r>
              <a:rPr lang="en-GB" b="1" dirty="0"/>
              <a:t>0.25 of coin 1 from B to C</a:t>
            </a:r>
          </a:p>
          <a:p>
            <a:pPr algn="ctr"/>
            <a:r>
              <a:rPr lang="en-GB" b="1" dirty="0"/>
              <a:t>……</a:t>
            </a:r>
          </a:p>
        </p:txBody>
      </p:sp>
      <p:sp>
        <p:nvSpPr>
          <p:cNvPr id="31" name="TextBox 30">
            <a:extLst>
              <a:ext uri="{FF2B5EF4-FFF2-40B4-BE49-F238E27FC236}">
                <a16:creationId xmlns:a16="http://schemas.microsoft.com/office/drawing/2014/main" id="{FEBB6618-DCD9-71FD-52AC-387CDABDDC6A}"/>
              </a:ext>
            </a:extLst>
          </p:cNvPr>
          <p:cNvSpPr txBox="1"/>
          <p:nvPr/>
        </p:nvSpPr>
        <p:spPr>
          <a:xfrm>
            <a:off x="6163740" y="5397260"/>
            <a:ext cx="1138453" cy="369332"/>
          </a:xfrm>
          <a:prstGeom prst="rect">
            <a:avLst/>
          </a:prstGeom>
          <a:noFill/>
        </p:spPr>
        <p:txBody>
          <a:bodyPr wrap="none" rtlCol="0">
            <a:spAutoFit/>
          </a:bodyPr>
          <a:lstStyle/>
          <a:p>
            <a:r>
              <a:rPr lang="en-GB" dirty="0"/>
              <a:t># function</a:t>
            </a:r>
          </a:p>
        </p:txBody>
      </p:sp>
      <p:sp>
        <p:nvSpPr>
          <p:cNvPr id="4096" name="TextBox 4095">
            <a:extLst>
              <a:ext uri="{FF2B5EF4-FFF2-40B4-BE49-F238E27FC236}">
                <a16:creationId xmlns:a16="http://schemas.microsoft.com/office/drawing/2014/main" id="{02D87B86-B038-7CEF-1AEB-170404516E95}"/>
              </a:ext>
            </a:extLst>
          </p:cNvPr>
          <p:cNvSpPr txBox="1"/>
          <p:nvPr/>
        </p:nvSpPr>
        <p:spPr>
          <a:xfrm>
            <a:off x="8334165" y="5418145"/>
            <a:ext cx="1138453" cy="369332"/>
          </a:xfrm>
          <a:prstGeom prst="rect">
            <a:avLst/>
          </a:prstGeom>
          <a:noFill/>
        </p:spPr>
        <p:txBody>
          <a:bodyPr wrap="none" rtlCol="0">
            <a:spAutoFit/>
          </a:bodyPr>
          <a:lstStyle/>
          <a:p>
            <a:r>
              <a:rPr lang="en-GB" dirty="0"/>
              <a:t># function</a:t>
            </a:r>
          </a:p>
        </p:txBody>
      </p:sp>
      <p:sp>
        <p:nvSpPr>
          <p:cNvPr id="4097" name="TextBox 4096">
            <a:extLst>
              <a:ext uri="{FF2B5EF4-FFF2-40B4-BE49-F238E27FC236}">
                <a16:creationId xmlns:a16="http://schemas.microsoft.com/office/drawing/2014/main" id="{17830621-D99F-251E-D98A-AD3C78685965}"/>
              </a:ext>
            </a:extLst>
          </p:cNvPr>
          <p:cNvSpPr txBox="1"/>
          <p:nvPr/>
        </p:nvSpPr>
        <p:spPr>
          <a:xfrm>
            <a:off x="10508203" y="5379336"/>
            <a:ext cx="1138453" cy="369332"/>
          </a:xfrm>
          <a:prstGeom prst="rect">
            <a:avLst/>
          </a:prstGeom>
          <a:noFill/>
        </p:spPr>
        <p:txBody>
          <a:bodyPr wrap="none" rtlCol="0">
            <a:spAutoFit/>
          </a:bodyPr>
          <a:lstStyle/>
          <a:p>
            <a:r>
              <a:rPr lang="en-GB" dirty="0"/>
              <a:t># function</a:t>
            </a:r>
          </a:p>
        </p:txBody>
      </p:sp>
      <p:cxnSp>
        <p:nvCxnSpPr>
          <p:cNvPr id="4100" name="Straight Arrow Connector 4099">
            <a:extLst>
              <a:ext uri="{FF2B5EF4-FFF2-40B4-BE49-F238E27FC236}">
                <a16:creationId xmlns:a16="http://schemas.microsoft.com/office/drawing/2014/main" id="{CE29AFEB-EE23-8893-467D-A21AA843B05C}"/>
              </a:ext>
            </a:extLst>
          </p:cNvPr>
          <p:cNvCxnSpPr>
            <a:cxnSpLocks/>
          </p:cNvCxnSpPr>
          <p:nvPr/>
        </p:nvCxnSpPr>
        <p:spPr>
          <a:xfrm>
            <a:off x="6744835" y="4495800"/>
            <a:ext cx="0" cy="698500"/>
          </a:xfrm>
          <a:prstGeom prst="straightConnector1">
            <a:avLst/>
          </a:prstGeom>
          <a:ln w="38100">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4102" name="Straight Arrow Connector 4101">
            <a:extLst>
              <a:ext uri="{FF2B5EF4-FFF2-40B4-BE49-F238E27FC236}">
                <a16:creationId xmlns:a16="http://schemas.microsoft.com/office/drawing/2014/main" id="{D4990A07-912B-4319-E64E-E0872A84C124}"/>
              </a:ext>
            </a:extLst>
          </p:cNvPr>
          <p:cNvCxnSpPr>
            <a:cxnSpLocks/>
          </p:cNvCxnSpPr>
          <p:nvPr/>
        </p:nvCxnSpPr>
        <p:spPr>
          <a:xfrm>
            <a:off x="11143963" y="4565650"/>
            <a:ext cx="0" cy="698500"/>
          </a:xfrm>
          <a:prstGeom prst="straightConnector1">
            <a:avLst/>
          </a:prstGeom>
          <a:ln w="38100">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4103" name="Straight Arrow Connector 4102">
            <a:extLst>
              <a:ext uri="{FF2B5EF4-FFF2-40B4-BE49-F238E27FC236}">
                <a16:creationId xmlns:a16="http://schemas.microsoft.com/office/drawing/2014/main" id="{DF26D3E5-C309-CACC-F5BA-7F8243BB8129}"/>
              </a:ext>
            </a:extLst>
          </p:cNvPr>
          <p:cNvCxnSpPr>
            <a:cxnSpLocks/>
          </p:cNvCxnSpPr>
          <p:nvPr/>
        </p:nvCxnSpPr>
        <p:spPr>
          <a:xfrm>
            <a:off x="8908194" y="4565650"/>
            <a:ext cx="0" cy="698500"/>
          </a:xfrm>
          <a:prstGeom prst="straightConnector1">
            <a:avLst/>
          </a:prstGeom>
          <a:ln w="38100">
            <a:solidFill>
              <a:schemeClr val="tx2"/>
            </a:solidFill>
            <a:tailEnd type="triangle"/>
          </a:ln>
        </p:spPr>
        <p:style>
          <a:lnRef idx="1">
            <a:schemeClr val="accent1"/>
          </a:lnRef>
          <a:fillRef idx="0">
            <a:schemeClr val="accent1"/>
          </a:fillRef>
          <a:effectRef idx="0">
            <a:schemeClr val="accent1"/>
          </a:effectRef>
          <a:fontRef idx="minor">
            <a:schemeClr val="tx1"/>
          </a:fontRef>
        </p:style>
      </p:cxnSp>
      <p:sp>
        <p:nvSpPr>
          <p:cNvPr id="4098" name="Freeform: Shape 4097">
            <a:extLst>
              <a:ext uri="{FF2B5EF4-FFF2-40B4-BE49-F238E27FC236}">
                <a16:creationId xmlns:a16="http://schemas.microsoft.com/office/drawing/2014/main" id="{A30A5577-F59F-1AB5-D390-695BD43547F0}"/>
              </a:ext>
            </a:extLst>
          </p:cNvPr>
          <p:cNvSpPr/>
          <p:nvPr/>
        </p:nvSpPr>
        <p:spPr>
          <a:xfrm>
            <a:off x="7451676" y="1623160"/>
            <a:ext cx="600502" cy="4656700"/>
          </a:xfrm>
          <a:custGeom>
            <a:avLst/>
            <a:gdLst>
              <a:gd name="connsiteX0" fmla="*/ 0 w 600502"/>
              <a:gd name="connsiteY0" fmla="*/ 4013365 h 4656700"/>
              <a:gd name="connsiteX1" fmla="*/ 218365 w 600502"/>
              <a:gd name="connsiteY1" fmla="*/ 4354559 h 4656700"/>
              <a:gd name="connsiteX2" fmla="*/ 423081 w 600502"/>
              <a:gd name="connsiteY2" fmla="*/ 205640 h 4656700"/>
              <a:gd name="connsiteX3" fmla="*/ 600502 w 600502"/>
              <a:gd name="connsiteY3" fmla="*/ 587777 h 4656700"/>
              <a:gd name="connsiteX4" fmla="*/ 600502 w 600502"/>
              <a:gd name="connsiteY4" fmla="*/ 587777 h 46567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0502" h="4656700">
                <a:moveTo>
                  <a:pt x="0" y="4013365"/>
                </a:moveTo>
                <a:cubicBezTo>
                  <a:pt x="73925" y="4501272"/>
                  <a:pt x="147851" y="4989180"/>
                  <a:pt x="218365" y="4354559"/>
                </a:cubicBezTo>
                <a:cubicBezTo>
                  <a:pt x="288879" y="3719938"/>
                  <a:pt x="359392" y="833437"/>
                  <a:pt x="423081" y="205640"/>
                </a:cubicBezTo>
                <a:cubicBezTo>
                  <a:pt x="486770" y="-422157"/>
                  <a:pt x="600502" y="587777"/>
                  <a:pt x="600502" y="587777"/>
                </a:cubicBezTo>
                <a:lnTo>
                  <a:pt x="600502" y="587777"/>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099" name="Freeform: Shape 4098">
            <a:extLst>
              <a:ext uri="{FF2B5EF4-FFF2-40B4-BE49-F238E27FC236}">
                <a16:creationId xmlns:a16="http://schemas.microsoft.com/office/drawing/2014/main" id="{1351B402-78F9-9827-3FA3-7C3915BEA77D}"/>
              </a:ext>
            </a:extLst>
          </p:cNvPr>
          <p:cNvSpPr/>
          <p:nvPr/>
        </p:nvSpPr>
        <p:spPr>
          <a:xfrm>
            <a:off x="9648939" y="1678718"/>
            <a:ext cx="600502" cy="4656700"/>
          </a:xfrm>
          <a:custGeom>
            <a:avLst/>
            <a:gdLst>
              <a:gd name="connsiteX0" fmla="*/ 0 w 600502"/>
              <a:gd name="connsiteY0" fmla="*/ 4013365 h 4656700"/>
              <a:gd name="connsiteX1" fmla="*/ 218365 w 600502"/>
              <a:gd name="connsiteY1" fmla="*/ 4354559 h 4656700"/>
              <a:gd name="connsiteX2" fmla="*/ 423081 w 600502"/>
              <a:gd name="connsiteY2" fmla="*/ 205640 h 4656700"/>
              <a:gd name="connsiteX3" fmla="*/ 600502 w 600502"/>
              <a:gd name="connsiteY3" fmla="*/ 587777 h 4656700"/>
              <a:gd name="connsiteX4" fmla="*/ 600502 w 600502"/>
              <a:gd name="connsiteY4" fmla="*/ 587777 h 46567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0502" h="4656700">
                <a:moveTo>
                  <a:pt x="0" y="4013365"/>
                </a:moveTo>
                <a:cubicBezTo>
                  <a:pt x="73925" y="4501272"/>
                  <a:pt x="147851" y="4989180"/>
                  <a:pt x="218365" y="4354559"/>
                </a:cubicBezTo>
                <a:cubicBezTo>
                  <a:pt x="288879" y="3719938"/>
                  <a:pt x="359392" y="833437"/>
                  <a:pt x="423081" y="205640"/>
                </a:cubicBezTo>
                <a:cubicBezTo>
                  <a:pt x="486770" y="-422157"/>
                  <a:pt x="600502" y="587777"/>
                  <a:pt x="600502" y="587777"/>
                </a:cubicBezTo>
                <a:lnTo>
                  <a:pt x="600502" y="587777"/>
                </a:ln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701123425"/>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50"/>
                                  </p:stCondLst>
                                  <p:iterate>
                                    <p:tmPct val="10000"/>
                                  </p:iterate>
                                  <p:childTnLst>
                                    <p:set>
                                      <p:cBhvr>
                                        <p:cTn id="6" dur="1" fill="hold">
                                          <p:stCondLst>
                                            <p:cond delay="0"/>
                                          </p:stCondLst>
                                        </p:cTn>
                                        <p:tgtEl>
                                          <p:spTgt spid="5"/>
                                        </p:tgtEl>
                                        <p:attrNameLst>
                                          <p:attrName>style.visibility</p:attrName>
                                        </p:attrNameLst>
                                      </p:cBhvr>
                                      <p:to>
                                        <p:strVal val="visible"/>
                                      </p:to>
                                    </p:set>
                                    <p:animEffect transition="in" filter="fade">
                                      <p:cBhvr>
                                        <p:cTn id="7" dur="250"/>
                                        <p:tgtEl>
                                          <p:spTgt spid="5"/>
                                        </p:tgtEl>
                                      </p:cBhvr>
                                    </p:animEffect>
                                    <p:anim calcmode="lin" valueType="num">
                                      <p:cBhvr>
                                        <p:cTn id="8" dur="250" fill="hold"/>
                                        <p:tgtEl>
                                          <p:spTgt spid="5"/>
                                        </p:tgtEl>
                                        <p:attrNameLst>
                                          <p:attrName>ppt_x</p:attrName>
                                        </p:attrNameLst>
                                      </p:cBhvr>
                                      <p:tavLst>
                                        <p:tav tm="0">
                                          <p:val>
                                            <p:strVal val="#ppt_x"/>
                                          </p:val>
                                        </p:tav>
                                        <p:tav tm="100000">
                                          <p:val>
                                            <p:strVal val="#ppt_x"/>
                                          </p:val>
                                        </p:tav>
                                      </p:tavLst>
                                    </p:anim>
                                    <p:anim calcmode="lin" valueType="num">
                                      <p:cBhvr>
                                        <p:cTn id="9" dur="25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66B88F-39F7-20FD-9C15-3248BF1F0E64}"/>
              </a:ext>
            </a:extLst>
          </p:cNvPr>
          <p:cNvSpPr>
            <a:spLocks noGrp="1"/>
          </p:cNvSpPr>
          <p:nvPr>
            <p:ph type="title"/>
          </p:nvPr>
        </p:nvSpPr>
        <p:spPr>
          <a:xfrm>
            <a:off x="838200" y="365125"/>
            <a:ext cx="10515600" cy="1325563"/>
          </a:xfrm>
        </p:spPr>
        <p:txBody>
          <a:bodyPr anchor="ctr">
            <a:normAutofit/>
          </a:bodyPr>
          <a:lstStyle/>
          <a:p>
            <a:r>
              <a:rPr lang="en-GB" dirty="0"/>
              <a:t>Crypto Wallets</a:t>
            </a:r>
          </a:p>
        </p:txBody>
      </p:sp>
      <p:sp>
        <p:nvSpPr>
          <p:cNvPr id="3" name="Content Placeholder 4">
            <a:extLst>
              <a:ext uri="{FF2B5EF4-FFF2-40B4-BE49-F238E27FC236}">
                <a16:creationId xmlns:a16="http://schemas.microsoft.com/office/drawing/2014/main" id="{C605DB29-A0D9-A239-3A71-7F6B2E3EA605}"/>
              </a:ext>
            </a:extLst>
          </p:cNvPr>
          <p:cNvSpPr txBox="1">
            <a:spLocks/>
          </p:cNvSpPr>
          <p:nvPr>
            <p:extLst>
              <p:ext uri="{E7BDC344-281C-4309-B0C6-D0EE65EED2A8}">
                <p202:designPr xmlns:p202="http://schemas.microsoft.com/office/powerpoint/2020/02/main">
                  <p202:designTagLst>
                    <p202:designTag name="ARCH:1:CLS" val="InformationBlock"/>
                    <p202:designTag name="ARCH:1:VSVAR" val="TitledTextBox"/>
                  </p202:designTagLst>
                </p202:designPr>
              </p:ext>
            </p:extLst>
          </p:nvPr>
        </p:nvSpPr>
        <p:spPr>
          <a:xfrm>
            <a:off x="183466" y="1518750"/>
            <a:ext cx="8341556" cy="4499914"/>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Clr>
                <a:schemeClr val="bg2"/>
              </a:buClr>
              <a:buFont typeface="Wingdings" panose="05000000000000000000" pitchFamily="2" charset="2"/>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Clr>
                <a:schemeClr val="bg2"/>
              </a:buClr>
              <a:buFont typeface="Wingdings" panose="05000000000000000000" pitchFamily="2" charset="2"/>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Clr>
                <a:schemeClr val="bg2"/>
              </a:buClr>
              <a:buFont typeface="Wingdings" panose="05000000000000000000" pitchFamily="2" charset="2"/>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Clr>
                <a:schemeClr val="bg2"/>
              </a:buClr>
              <a:buFont typeface="Wingdings" panose="05000000000000000000" pitchFamily="2" charset="2"/>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Clr>
                <a:schemeClr val="bg2"/>
              </a:buClr>
              <a:buFont typeface="Wingdings" panose="05000000000000000000" pitchFamily="2" charset="2"/>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1">
              <a:defRPr sz="1400"/>
            </a:pPr>
            <a:r>
              <a:rPr lang="en-GB" sz="2000" dirty="0">
                <a:latin typeface="Calibri (Body)"/>
                <a:cs typeface="Arial" panose="020B0604020202020204" pitchFamily="34" charset="0"/>
              </a:rPr>
              <a:t>Crypto wallets </a:t>
            </a:r>
            <a:r>
              <a:rPr lang="en-GB" sz="2000" b="1" dirty="0">
                <a:latin typeface="Calibri (Body)"/>
                <a:cs typeface="Arial" panose="020B0604020202020204" pitchFamily="34" charset="0"/>
              </a:rPr>
              <a:t>store private keys </a:t>
            </a:r>
            <a:r>
              <a:rPr lang="en-GB" sz="2000" u="sng" dirty="0">
                <a:latin typeface="Calibri (Body)"/>
                <a:cs typeface="Arial" panose="020B0604020202020204" pitchFamily="34" charset="0"/>
              </a:rPr>
              <a:t>not </a:t>
            </a:r>
            <a:r>
              <a:rPr lang="en-GB" sz="2000" dirty="0">
                <a:latin typeface="Calibri (Body)"/>
                <a:cs typeface="Arial" panose="020B0604020202020204" pitchFamily="34" charset="0"/>
              </a:rPr>
              <a:t>coins and enable secure access to digital assets and blockchain transactions</a:t>
            </a:r>
          </a:p>
          <a:p>
            <a:pPr lvl="1">
              <a:defRPr sz="1400"/>
            </a:pPr>
            <a:r>
              <a:rPr lang="en-GB" sz="2000" b="1" dirty="0">
                <a:latin typeface="Calibri (Body)"/>
                <a:cs typeface="Arial" panose="020B0604020202020204" pitchFamily="34" charset="0"/>
              </a:rPr>
              <a:t>Hot wallets </a:t>
            </a:r>
            <a:r>
              <a:rPr lang="en-GB" sz="2000" dirty="0">
                <a:latin typeface="Calibri (Body)"/>
                <a:cs typeface="Arial" panose="020B0604020202020204" pitchFamily="34" charset="0"/>
              </a:rPr>
              <a:t>offer convenience with internet connectivity</a:t>
            </a:r>
          </a:p>
          <a:p>
            <a:pPr lvl="1">
              <a:defRPr sz="1400"/>
            </a:pPr>
            <a:r>
              <a:rPr lang="en-GB" sz="2000" b="1" dirty="0">
                <a:latin typeface="Calibri (Body)"/>
                <a:cs typeface="Arial" panose="020B0604020202020204" pitchFamily="34" charset="0"/>
              </a:rPr>
              <a:t>Cold wallets </a:t>
            </a:r>
            <a:r>
              <a:rPr lang="en-GB" sz="2000" dirty="0">
                <a:latin typeface="Calibri (Body)"/>
                <a:cs typeface="Arial" panose="020B0604020202020204" pitchFamily="34" charset="0"/>
              </a:rPr>
              <a:t>provide offline security for long-term storage</a:t>
            </a:r>
          </a:p>
          <a:p>
            <a:pPr>
              <a:spcBef>
                <a:spcPts val="2500"/>
              </a:spcBef>
            </a:pPr>
            <a:r>
              <a:rPr lang="en-GB" sz="2000" b="1" dirty="0">
                <a:latin typeface="Calibri (Body)"/>
                <a:cs typeface="Arial" panose="020B0604020202020204" pitchFamily="34" charset="0"/>
              </a:rPr>
              <a:t>Custodial (hosted) vs Non-Custodial (un-hosted)</a:t>
            </a:r>
          </a:p>
          <a:p>
            <a:pPr lvl="1">
              <a:defRPr sz="1400"/>
            </a:pPr>
            <a:r>
              <a:rPr lang="en-US" sz="2000" dirty="0">
                <a:latin typeface="Calibri (Body)"/>
                <a:cs typeface="Arial" panose="020B0604020202020204" pitchFamily="34" charset="0"/>
              </a:rPr>
              <a:t>Custodial wallets are managed by third parties, easing use but reducing user control; </a:t>
            </a:r>
          </a:p>
          <a:p>
            <a:pPr lvl="1">
              <a:defRPr sz="1400"/>
            </a:pPr>
            <a:r>
              <a:rPr lang="en-US" sz="2000" dirty="0">
                <a:latin typeface="Calibri (Body)"/>
                <a:cs typeface="Arial" panose="020B0604020202020204" pitchFamily="34" charset="0"/>
              </a:rPr>
              <a:t>Non-custodial wallets give users full key ownership.</a:t>
            </a:r>
          </a:p>
          <a:p>
            <a:pPr>
              <a:spcBef>
                <a:spcPts val="2500"/>
              </a:spcBef>
            </a:pPr>
            <a:r>
              <a:rPr lang="en-GB" sz="2000" b="1" dirty="0">
                <a:latin typeface="Calibri (Body)"/>
                <a:cs typeface="Arial" panose="020B0604020202020204" pitchFamily="34" charset="0"/>
              </a:rPr>
              <a:t>Specialised Wallets</a:t>
            </a:r>
          </a:p>
          <a:p>
            <a:pPr lvl="1">
              <a:defRPr sz="1400"/>
            </a:pPr>
            <a:r>
              <a:rPr lang="en-US" sz="2000" dirty="0">
                <a:latin typeface="Calibri (Body)"/>
                <a:cs typeface="Arial" panose="020B0604020202020204" pitchFamily="34" charset="0"/>
              </a:rPr>
              <a:t>Specialized wallets cater to needs like multi-chain asset management, NFT storage, and decentralized finance interactions.</a:t>
            </a:r>
          </a:p>
          <a:p>
            <a:pPr lvl="1">
              <a:defRPr sz="1400"/>
            </a:pPr>
            <a:endParaRPr lang="en-US" sz="1867" b="1" dirty="0"/>
          </a:p>
        </p:txBody>
      </p:sp>
      <p:graphicFrame>
        <p:nvGraphicFramePr>
          <p:cNvPr id="7" name="Table 6">
            <a:extLst>
              <a:ext uri="{FF2B5EF4-FFF2-40B4-BE49-F238E27FC236}">
                <a16:creationId xmlns:a16="http://schemas.microsoft.com/office/drawing/2014/main" id="{F401C099-584B-25A7-5AC3-A3B8C21C8795}"/>
              </a:ext>
            </a:extLst>
          </p:cNvPr>
          <p:cNvGraphicFramePr>
            <a:graphicFrameLocks noGrp="1"/>
          </p:cNvGraphicFramePr>
          <p:nvPr>
            <p:extLst>
              <p:ext uri="{D42A27DB-BD31-4B8C-83A1-F6EECF244321}">
                <p14:modId xmlns:p14="http://schemas.microsoft.com/office/powerpoint/2010/main" val="574373939"/>
              </p:ext>
            </p:extLst>
          </p:nvPr>
        </p:nvGraphicFramePr>
        <p:xfrm>
          <a:off x="8525022" y="1846824"/>
          <a:ext cx="3483512" cy="3067305"/>
        </p:xfrm>
        <a:graphic>
          <a:graphicData uri="http://schemas.openxmlformats.org/drawingml/2006/table">
            <a:tbl>
              <a:tblPr firstRow="1" bandRow="1">
                <a:tableStyleId>{5C22544A-7EE6-4342-B048-85BDC9FD1C3A}</a:tableStyleId>
              </a:tblPr>
              <a:tblGrid>
                <a:gridCol w="1741756">
                  <a:extLst>
                    <a:ext uri="{9D8B030D-6E8A-4147-A177-3AD203B41FA5}">
                      <a16:colId xmlns:a16="http://schemas.microsoft.com/office/drawing/2014/main" val="2524242959"/>
                    </a:ext>
                  </a:extLst>
                </a:gridCol>
                <a:gridCol w="1741756">
                  <a:extLst>
                    <a:ext uri="{9D8B030D-6E8A-4147-A177-3AD203B41FA5}">
                      <a16:colId xmlns:a16="http://schemas.microsoft.com/office/drawing/2014/main" val="556282495"/>
                    </a:ext>
                  </a:extLst>
                </a:gridCol>
              </a:tblGrid>
              <a:tr h="748115">
                <a:tc>
                  <a:txBody>
                    <a:bodyPr/>
                    <a:lstStyle/>
                    <a:p>
                      <a:pPr algn="ctr"/>
                      <a:r>
                        <a:rPr lang="en-GB" sz="2400" b="1" dirty="0"/>
                        <a:t>Cold Wallets</a:t>
                      </a:r>
                    </a:p>
                  </a:txBody>
                  <a:tcPr/>
                </a:tc>
                <a:tc>
                  <a:txBody>
                    <a:bodyPr/>
                    <a:lstStyle/>
                    <a:p>
                      <a:pPr algn="ctr"/>
                      <a:r>
                        <a:rPr lang="en-GB" sz="2400" b="1" dirty="0"/>
                        <a:t>Hot Wallets</a:t>
                      </a:r>
                    </a:p>
                  </a:txBody>
                  <a:tcPr/>
                </a:tc>
                <a:extLst>
                  <a:ext uri="{0D108BD9-81ED-4DB2-BD59-A6C34878D82A}">
                    <a16:rowId xmlns:a16="http://schemas.microsoft.com/office/drawing/2014/main" val="1680251577"/>
                  </a:ext>
                </a:extLst>
              </a:tr>
              <a:tr h="748115">
                <a:tc>
                  <a:txBody>
                    <a:bodyPr/>
                    <a:lstStyle/>
                    <a:p>
                      <a:pPr algn="ctr"/>
                      <a:r>
                        <a:rPr lang="en-GB" b="1" dirty="0"/>
                        <a:t>Hardware wallets</a:t>
                      </a:r>
                    </a:p>
                  </a:txBody>
                  <a:tcPr/>
                </a:tc>
                <a:tc>
                  <a:txBody>
                    <a:bodyPr/>
                    <a:lstStyle/>
                    <a:p>
                      <a:pPr algn="ctr"/>
                      <a:r>
                        <a:rPr lang="en-GB" b="1" dirty="0"/>
                        <a:t>Desktop wallets</a:t>
                      </a:r>
                    </a:p>
                  </a:txBody>
                  <a:tcPr/>
                </a:tc>
                <a:extLst>
                  <a:ext uri="{0D108BD9-81ED-4DB2-BD59-A6C34878D82A}">
                    <a16:rowId xmlns:a16="http://schemas.microsoft.com/office/drawing/2014/main" val="1112471619"/>
                  </a:ext>
                </a:extLst>
              </a:tr>
              <a:tr h="748115">
                <a:tc>
                  <a:txBody>
                    <a:bodyPr/>
                    <a:lstStyle/>
                    <a:p>
                      <a:pPr algn="ctr"/>
                      <a:r>
                        <a:rPr lang="en-GB" b="1" dirty="0"/>
                        <a:t>Paper wallets</a:t>
                      </a:r>
                    </a:p>
                  </a:txBody>
                  <a:tcPr/>
                </a:tc>
                <a:tc>
                  <a:txBody>
                    <a:bodyPr/>
                    <a:lstStyle/>
                    <a:p>
                      <a:pPr algn="ctr"/>
                      <a:r>
                        <a:rPr lang="en-GB" b="1" dirty="0"/>
                        <a:t>Mobile wallets</a:t>
                      </a:r>
                    </a:p>
                  </a:txBody>
                  <a:tcPr/>
                </a:tc>
                <a:extLst>
                  <a:ext uri="{0D108BD9-81ED-4DB2-BD59-A6C34878D82A}">
                    <a16:rowId xmlns:a16="http://schemas.microsoft.com/office/drawing/2014/main" val="3889667489"/>
                  </a:ext>
                </a:extLst>
              </a:tr>
              <a:tr h="748115">
                <a:tc>
                  <a:txBody>
                    <a:bodyPr/>
                    <a:lstStyle/>
                    <a:p>
                      <a:pPr algn="ctr"/>
                      <a:endParaRPr lang="en-GB" b="1"/>
                    </a:p>
                  </a:txBody>
                  <a:tcPr/>
                </a:tc>
                <a:tc>
                  <a:txBody>
                    <a:bodyPr/>
                    <a:lstStyle/>
                    <a:p>
                      <a:pPr algn="ctr"/>
                      <a:r>
                        <a:rPr lang="en-GB" b="1" dirty="0"/>
                        <a:t>Web wallets</a:t>
                      </a:r>
                    </a:p>
                  </a:txBody>
                  <a:tcPr/>
                </a:tc>
                <a:extLst>
                  <a:ext uri="{0D108BD9-81ED-4DB2-BD59-A6C34878D82A}">
                    <a16:rowId xmlns:a16="http://schemas.microsoft.com/office/drawing/2014/main" val="1213584971"/>
                  </a:ext>
                </a:extLst>
              </a:tr>
            </a:tbl>
          </a:graphicData>
        </a:graphic>
      </p:graphicFrame>
    </p:spTree>
    <p:extLst>
      <p:ext uri="{BB962C8B-B14F-4D97-AF65-F5344CB8AC3E}">
        <p14:creationId xmlns:p14="http://schemas.microsoft.com/office/powerpoint/2010/main" val="3109996408"/>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50"/>
                                  </p:stCondLst>
                                  <p:iterate>
                                    <p:tmPct val="10000"/>
                                  </p:iterate>
                                  <p:childTnLst>
                                    <p:set>
                                      <p:cBhvr>
                                        <p:cTn id="6" dur="1" fill="hold">
                                          <p:stCondLst>
                                            <p:cond delay="0"/>
                                          </p:stCondLst>
                                        </p:cTn>
                                        <p:tgtEl>
                                          <p:spTgt spid="3"/>
                                        </p:tgtEl>
                                        <p:attrNameLst>
                                          <p:attrName>style.visibility</p:attrName>
                                        </p:attrNameLst>
                                      </p:cBhvr>
                                      <p:to>
                                        <p:strVal val="visible"/>
                                      </p:to>
                                    </p:set>
                                    <p:animEffect transition="in" filter="fade">
                                      <p:cBhvr>
                                        <p:cTn id="7" dur="250"/>
                                        <p:tgtEl>
                                          <p:spTgt spid="3"/>
                                        </p:tgtEl>
                                      </p:cBhvr>
                                    </p:animEffect>
                                    <p:anim calcmode="lin" valueType="num">
                                      <p:cBhvr>
                                        <p:cTn id="8" dur="250" fill="hold"/>
                                        <p:tgtEl>
                                          <p:spTgt spid="3"/>
                                        </p:tgtEl>
                                        <p:attrNameLst>
                                          <p:attrName>ppt_x</p:attrName>
                                        </p:attrNameLst>
                                      </p:cBhvr>
                                      <p:tavLst>
                                        <p:tav tm="0">
                                          <p:val>
                                            <p:strVal val="#ppt_x"/>
                                          </p:val>
                                        </p:tav>
                                        <p:tav tm="100000">
                                          <p:val>
                                            <p:strVal val="#ppt_x"/>
                                          </p:val>
                                        </p:tav>
                                      </p:tavLst>
                                    </p:anim>
                                    <p:anim calcmode="lin" valueType="num">
                                      <p:cBhvr>
                                        <p:cTn id="9" dur="25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383E4E-0387-C032-B5F4-7FEAF1D3AEDB}"/>
              </a:ext>
            </a:extLst>
          </p:cNvPr>
          <p:cNvSpPr>
            <a:spLocks noGrp="1"/>
          </p:cNvSpPr>
          <p:nvPr>
            <p:ph type="title"/>
          </p:nvPr>
        </p:nvSpPr>
        <p:spPr>
          <a:xfrm>
            <a:off x="838200" y="365125"/>
            <a:ext cx="10515600" cy="1325563"/>
          </a:xfrm>
        </p:spPr>
        <p:txBody>
          <a:bodyPr anchor="ctr">
            <a:normAutofit/>
          </a:bodyPr>
          <a:lstStyle/>
          <a:p>
            <a:r>
              <a:rPr lang="en-GB" dirty="0"/>
              <a:t>Moving from Blockchain to Crypto ecosystem</a:t>
            </a:r>
          </a:p>
        </p:txBody>
      </p:sp>
      <p:sp>
        <p:nvSpPr>
          <p:cNvPr id="3" name="Content Placeholder 4">
            <a:extLst>
              <a:ext uri="{FF2B5EF4-FFF2-40B4-BE49-F238E27FC236}">
                <a16:creationId xmlns:a16="http://schemas.microsoft.com/office/drawing/2014/main" id="{B5AC307D-290B-927C-1157-74CCC28ACCA7}"/>
              </a:ext>
            </a:extLst>
          </p:cNvPr>
          <p:cNvSpPr txBox="1">
            <a:spLocks/>
          </p:cNvSpPr>
          <p:nvPr>
            <p:extLst>
              <p:ext uri="{E7BDC344-281C-4309-B0C6-D0EE65EED2A8}">
                <p202:designPr xmlns:p202="http://schemas.microsoft.com/office/powerpoint/2020/02/main">
                  <p202:designTagLst>
                    <p202:designTag name="ARCH:1:CLS" val="InformationBlock"/>
                    <p202:designTag name="ARCH:1:VSVAR" val="TitledTextBox"/>
                  </p202:designTagLst>
                </p202:designPr>
              </p:ext>
            </p:extLst>
          </p:nvPr>
        </p:nvSpPr>
        <p:spPr>
          <a:xfrm>
            <a:off x="183465" y="1518750"/>
            <a:ext cx="12008535" cy="2971363"/>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Clr>
                <a:schemeClr val="bg2"/>
              </a:buClr>
              <a:buFont typeface="Wingdings" panose="05000000000000000000" pitchFamily="2" charset="2"/>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Clr>
                <a:schemeClr val="bg2"/>
              </a:buClr>
              <a:buFont typeface="Wingdings" panose="05000000000000000000" pitchFamily="2" charset="2"/>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Clr>
                <a:schemeClr val="bg2"/>
              </a:buClr>
              <a:buFont typeface="Wingdings" panose="05000000000000000000" pitchFamily="2" charset="2"/>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Clr>
                <a:schemeClr val="bg2"/>
              </a:buClr>
              <a:buFont typeface="Wingdings" panose="05000000000000000000" pitchFamily="2" charset="2"/>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Clr>
                <a:schemeClr val="bg2"/>
              </a:buClr>
              <a:buFont typeface="Wingdings" panose="05000000000000000000" pitchFamily="2" charset="2"/>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ts val="2500"/>
              </a:spcBef>
            </a:pPr>
            <a:r>
              <a:rPr lang="en-GB" sz="2000" b="1" dirty="0">
                <a:latin typeface="Calibri (Body)#"/>
                <a:cs typeface="Arial" panose="020B0604020202020204" pitchFamily="34" charset="0"/>
              </a:rPr>
              <a:t>Ethereum Blockchain Platform</a:t>
            </a:r>
          </a:p>
          <a:p>
            <a:pPr lvl="1">
              <a:defRPr sz="1400"/>
            </a:pPr>
            <a:r>
              <a:rPr lang="en-GB" sz="2000" dirty="0">
                <a:latin typeface="Calibri (Body)#"/>
              </a:rPr>
              <a:t>Launched in 2015, Ethereum is a</a:t>
            </a:r>
            <a:r>
              <a:rPr lang="en-US" sz="2000" dirty="0">
                <a:latin typeface="Calibri (Body)#"/>
              </a:rPr>
              <a:t> decentralized platform for building and running </a:t>
            </a:r>
            <a:r>
              <a:rPr lang="en-US" sz="2000" b="1" dirty="0">
                <a:latin typeface="Calibri (Body)#"/>
              </a:rPr>
              <a:t>smart contracts</a:t>
            </a:r>
            <a:r>
              <a:rPr lang="en-US" sz="2000" dirty="0">
                <a:latin typeface="Calibri (Body)#"/>
              </a:rPr>
              <a:t> and </a:t>
            </a:r>
            <a:r>
              <a:rPr lang="en-US" sz="2000" b="1" dirty="0" err="1">
                <a:latin typeface="Calibri (Body)#"/>
              </a:rPr>
              <a:t>dApps</a:t>
            </a:r>
            <a:r>
              <a:rPr lang="en-US" sz="2000" b="1" dirty="0">
                <a:latin typeface="Calibri (Body)#"/>
              </a:rPr>
              <a:t> </a:t>
            </a:r>
            <a:r>
              <a:rPr lang="en-US" sz="2000" dirty="0">
                <a:latin typeface="Calibri (Body)#"/>
              </a:rPr>
              <a:t>on the blockchain </a:t>
            </a:r>
            <a:r>
              <a:rPr lang="en-GB" sz="2000" dirty="0">
                <a:latin typeface="Calibri (Body)#"/>
              </a:rPr>
              <a:t>enabling users to interact via interfaces for transactions and tokens.</a:t>
            </a:r>
            <a:endParaRPr lang="en-US" sz="2000" dirty="0">
              <a:latin typeface="Calibri (Body)#"/>
            </a:endParaRPr>
          </a:p>
          <a:p>
            <a:pPr lvl="1">
              <a:defRPr sz="1400"/>
            </a:pPr>
            <a:r>
              <a:rPr lang="en-GB" sz="2000" b="1" dirty="0">
                <a:latin typeface="Calibri (Body)#"/>
              </a:rPr>
              <a:t>Ethereum Virtual Machine</a:t>
            </a:r>
            <a:r>
              <a:rPr lang="en-GB" sz="2000" dirty="0">
                <a:latin typeface="Calibri (Body)#"/>
              </a:rPr>
              <a:t>, EVM executes smart contract code securely and records immutable transaction results across nodes.</a:t>
            </a:r>
            <a:r>
              <a:rPr lang="en-GB" sz="2000" b="1" dirty="0">
                <a:latin typeface="Calibri (Body)#"/>
              </a:rPr>
              <a:t> </a:t>
            </a:r>
          </a:p>
          <a:p>
            <a:pPr lvl="1">
              <a:defRPr sz="1400"/>
            </a:pPr>
            <a:r>
              <a:rPr lang="en-US" altLang="en-US" sz="2000" dirty="0">
                <a:latin typeface="Calibri (Body)#"/>
              </a:rPr>
              <a:t>Based on a</a:t>
            </a:r>
            <a:r>
              <a:rPr lang="en-US" altLang="en-US" sz="2000" b="1" dirty="0">
                <a:latin typeface="Calibri (Body)#"/>
              </a:rPr>
              <a:t> protocol </a:t>
            </a:r>
            <a:r>
              <a:rPr lang="en-US" altLang="en-US" sz="2000" dirty="0">
                <a:latin typeface="Calibri (Body)#"/>
              </a:rPr>
              <a:t>which is the </a:t>
            </a:r>
            <a:r>
              <a:rPr lang="en-US" altLang="en-US" sz="2000" b="1" dirty="0">
                <a:latin typeface="Calibri (Body)#"/>
              </a:rPr>
              <a:t>set of rules and standards </a:t>
            </a:r>
            <a:r>
              <a:rPr lang="en-US" altLang="en-US" sz="2000" dirty="0">
                <a:latin typeface="Calibri (Body)#"/>
              </a:rPr>
              <a:t>that define how a blockchain network operates and how participants interact. It governs </a:t>
            </a:r>
            <a:r>
              <a:rPr lang="en-US" altLang="en-US" sz="2000" b="1" dirty="0">
                <a:latin typeface="Calibri (Body)#"/>
              </a:rPr>
              <a:t>consensus mechanisms, transaction validation, security, and communication between nodes</a:t>
            </a:r>
            <a:r>
              <a:rPr lang="en-US" altLang="en-US" sz="2000" dirty="0">
                <a:latin typeface="Calibri (Body)#"/>
              </a:rPr>
              <a:t>.</a:t>
            </a:r>
            <a:endParaRPr lang="en-US" sz="2000" dirty="0">
              <a:latin typeface="Calibri (Body)#"/>
            </a:endParaRPr>
          </a:p>
          <a:p>
            <a:pPr marL="457200" lvl="1" indent="0">
              <a:buNone/>
              <a:defRPr sz="1400"/>
            </a:pPr>
            <a:endParaRPr lang="en-US" sz="1867" b="1" dirty="0"/>
          </a:p>
        </p:txBody>
      </p:sp>
      <p:sp>
        <p:nvSpPr>
          <p:cNvPr id="4" name="Content Placeholder 4">
            <a:extLst>
              <a:ext uri="{FF2B5EF4-FFF2-40B4-BE49-F238E27FC236}">
                <a16:creationId xmlns:a16="http://schemas.microsoft.com/office/drawing/2014/main" id="{4DF7C136-0065-EAF8-0F85-66ECB7A3D2E7}"/>
              </a:ext>
            </a:extLst>
          </p:cNvPr>
          <p:cNvSpPr txBox="1">
            <a:spLocks/>
          </p:cNvSpPr>
          <p:nvPr>
            <p:extLst>
              <p:ext uri="{E7BDC344-281C-4309-B0C6-D0EE65EED2A8}">
                <p202:designPr xmlns:p202="http://schemas.microsoft.com/office/powerpoint/2020/02/main">
                  <p202:designTagLst>
                    <p202:designTag name="ARCH:1:CLS" val="InformationBlock"/>
                    <p202:designTag name="ARCH:1:VSVAR" val="TitledTextBox"/>
                  </p202:designTagLst>
                </p202:designPr>
              </p:ext>
            </p:extLst>
          </p:nvPr>
        </p:nvSpPr>
        <p:spPr>
          <a:xfrm>
            <a:off x="183465" y="4024165"/>
            <a:ext cx="10038707" cy="2630169"/>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Clr>
                <a:schemeClr val="bg2"/>
              </a:buClr>
              <a:buFont typeface="Wingdings" panose="05000000000000000000" pitchFamily="2" charset="2"/>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Clr>
                <a:schemeClr val="bg2"/>
              </a:buClr>
              <a:buFont typeface="Wingdings" panose="05000000000000000000" pitchFamily="2" charset="2"/>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Clr>
                <a:schemeClr val="bg2"/>
              </a:buClr>
              <a:buFont typeface="Wingdings" panose="05000000000000000000" pitchFamily="2" charset="2"/>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Clr>
                <a:schemeClr val="bg2"/>
              </a:buClr>
              <a:buFont typeface="Wingdings" panose="05000000000000000000" pitchFamily="2" charset="2"/>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Clr>
                <a:schemeClr val="bg2"/>
              </a:buClr>
              <a:buFont typeface="Wingdings" panose="05000000000000000000" pitchFamily="2" charset="2"/>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ts val="2500"/>
              </a:spcBef>
            </a:pPr>
            <a:r>
              <a:rPr lang="en-GB" sz="2000" b="1" dirty="0">
                <a:latin typeface="Calibri (Body)"/>
                <a:cs typeface="Arial" panose="020B0604020202020204" pitchFamily="34" charset="0"/>
              </a:rPr>
              <a:t>Web 3 Core principles</a:t>
            </a:r>
          </a:p>
          <a:p>
            <a:pPr lvl="1" fontAlgn="base">
              <a:spcAft>
                <a:spcPct val="0"/>
              </a:spcAft>
              <a:defRPr sz="1400"/>
            </a:pPr>
            <a:r>
              <a:rPr lang="en-US" altLang="en-US" sz="2000" dirty="0">
                <a:latin typeface="Calibri (Body)"/>
              </a:rPr>
              <a:t>A decentralized internet where users control data, identity, and assets </a:t>
            </a:r>
          </a:p>
          <a:p>
            <a:pPr lvl="1" fontAlgn="base">
              <a:spcAft>
                <a:spcPct val="0"/>
              </a:spcAft>
              <a:defRPr sz="1400"/>
            </a:pPr>
            <a:r>
              <a:rPr lang="en-US" altLang="en-US" sz="2000" dirty="0">
                <a:latin typeface="Calibri (Body)"/>
              </a:rPr>
              <a:t>Provides infrastructure for </a:t>
            </a:r>
            <a:r>
              <a:rPr lang="en-US" altLang="en-US" sz="2000" dirty="0" err="1">
                <a:latin typeface="Calibri (Body)"/>
              </a:rPr>
              <a:t>dApps</a:t>
            </a:r>
            <a:r>
              <a:rPr lang="en-US" altLang="en-US" sz="2000" dirty="0">
                <a:latin typeface="Calibri (Body)"/>
              </a:rPr>
              <a:t> and DeFi protocols </a:t>
            </a:r>
          </a:p>
          <a:p>
            <a:pPr lvl="1" fontAlgn="base">
              <a:spcAft>
                <a:spcPct val="0"/>
              </a:spcAft>
              <a:defRPr sz="1400"/>
            </a:pPr>
            <a:r>
              <a:rPr lang="en-US" altLang="en-US" sz="2000" dirty="0">
                <a:latin typeface="Calibri (Body)"/>
              </a:rPr>
              <a:t>Enables trustless transactions without intermediaries </a:t>
            </a:r>
          </a:p>
          <a:p>
            <a:pPr lvl="1" fontAlgn="base">
              <a:spcAft>
                <a:spcPct val="0"/>
              </a:spcAft>
              <a:defRPr sz="1400"/>
            </a:pPr>
            <a:r>
              <a:rPr lang="en-US" altLang="en-US" sz="2000" dirty="0">
                <a:latin typeface="Calibri (Body)"/>
              </a:rPr>
              <a:t>Introduced programmable money through smart contracts</a:t>
            </a:r>
          </a:p>
          <a:p>
            <a:pPr>
              <a:spcBef>
                <a:spcPts val="2500"/>
              </a:spcBef>
            </a:pPr>
            <a:endParaRPr lang="en-GB" sz="2400" b="1" dirty="0"/>
          </a:p>
          <a:p>
            <a:pPr lvl="1">
              <a:defRPr sz="1400"/>
            </a:pPr>
            <a:endParaRPr lang="en-US" sz="1867" b="1" dirty="0"/>
          </a:p>
        </p:txBody>
      </p:sp>
    </p:spTree>
    <p:extLst>
      <p:ext uri="{BB962C8B-B14F-4D97-AF65-F5344CB8AC3E}">
        <p14:creationId xmlns:p14="http://schemas.microsoft.com/office/powerpoint/2010/main" val="2039170937"/>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50"/>
                                  </p:stCondLst>
                                  <p:iterate>
                                    <p:tmPct val="10000"/>
                                  </p:iterate>
                                  <p:childTnLst>
                                    <p:set>
                                      <p:cBhvr>
                                        <p:cTn id="6" dur="1" fill="hold">
                                          <p:stCondLst>
                                            <p:cond delay="0"/>
                                          </p:stCondLst>
                                        </p:cTn>
                                        <p:tgtEl>
                                          <p:spTgt spid="3"/>
                                        </p:tgtEl>
                                        <p:attrNameLst>
                                          <p:attrName>style.visibility</p:attrName>
                                        </p:attrNameLst>
                                      </p:cBhvr>
                                      <p:to>
                                        <p:strVal val="visible"/>
                                      </p:to>
                                    </p:set>
                                    <p:animEffect transition="in" filter="fade">
                                      <p:cBhvr>
                                        <p:cTn id="7" dur="250"/>
                                        <p:tgtEl>
                                          <p:spTgt spid="3"/>
                                        </p:tgtEl>
                                      </p:cBhvr>
                                    </p:animEffect>
                                    <p:anim calcmode="lin" valueType="num">
                                      <p:cBhvr>
                                        <p:cTn id="8" dur="250" fill="hold"/>
                                        <p:tgtEl>
                                          <p:spTgt spid="3"/>
                                        </p:tgtEl>
                                        <p:attrNameLst>
                                          <p:attrName>ppt_x</p:attrName>
                                        </p:attrNameLst>
                                      </p:cBhvr>
                                      <p:tavLst>
                                        <p:tav tm="0">
                                          <p:val>
                                            <p:strVal val="#ppt_x"/>
                                          </p:val>
                                        </p:tav>
                                        <p:tav tm="100000">
                                          <p:val>
                                            <p:strVal val="#ppt_x"/>
                                          </p:val>
                                        </p:tav>
                                      </p:tavLst>
                                    </p:anim>
                                    <p:anim calcmode="lin" valueType="num">
                                      <p:cBhvr>
                                        <p:cTn id="9" dur="250" fill="hold"/>
                                        <p:tgtEl>
                                          <p:spTgt spid="3"/>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250"/>
                                  </p:stCondLst>
                                  <p:iterate>
                                    <p:tmPct val="10000"/>
                                  </p:iterate>
                                  <p:childTnLst>
                                    <p:set>
                                      <p:cBhvr>
                                        <p:cTn id="11" dur="1" fill="hold">
                                          <p:stCondLst>
                                            <p:cond delay="0"/>
                                          </p:stCondLst>
                                        </p:cTn>
                                        <p:tgtEl>
                                          <p:spTgt spid="4"/>
                                        </p:tgtEl>
                                        <p:attrNameLst>
                                          <p:attrName>style.visibility</p:attrName>
                                        </p:attrNameLst>
                                      </p:cBhvr>
                                      <p:to>
                                        <p:strVal val="visible"/>
                                      </p:to>
                                    </p:set>
                                    <p:animEffect transition="in" filter="fade">
                                      <p:cBhvr>
                                        <p:cTn id="12" dur="250"/>
                                        <p:tgtEl>
                                          <p:spTgt spid="4"/>
                                        </p:tgtEl>
                                      </p:cBhvr>
                                    </p:animEffect>
                                    <p:anim calcmode="lin" valueType="num">
                                      <p:cBhvr>
                                        <p:cTn id="13" dur="250" fill="hold"/>
                                        <p:tgtEl>
                                          <p:spTgt spid="4"/>
                                        </p:tgtEl>
                                        <p:attrNameLst>
                                          <p:attrName>ppt_x</p:attrName>
                                        </p:attrNameLst>
                                      </p:cBhvr>
                                      <p:tavLst>
                                        <p:tav tm="0">
                                          <p:val>
                                            <p:strVal val="#ppt_x"/>
                                          </p:val>
                                        </p:tav>
                                        <p:tav tm="100000">
                                          <p:val>
                                            <p:strVal val="#ppt_x"/>
                                          </p:val>
                                        </p:tav>
                                      </p:tavLst>
                                    </p:anim>
                                    <p:anim calcmode="lin" valueType="num">
                                      <p:cBhvr>
                                        <p:cTn id="14" dur="25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theme/theme1.xml><?xml version="1.0" encoding="utf-8"?>
<a:theme xmlns:a="http://schemas.openxmlformats.org/drawingml/2006/main" name="EBA Office Main Theme">
  <a:themeElements>
    <a:clrScheme name="EBA Main Theme Colors">
      <a:dk1>
        <a:srgbClr val="000000"/>
      </a:dk1>
      <a:lt1>
        <a:srgbClr val="FFFFFF"/>
      </a:lt1>
      <a:dk2>
        <a:srgbClr val="233E5D"/>
      </a:dk2>
      <a:lt2>
        <a:srgbClr val="ECD052"/>
      </a:lt2>
      <a:accent1>
        <a:srgbClr val="7497AD"/>
      </a:accent1>
      <a:accent2>
        <a:srgbClr val="C8482E"/>
      </a:accent2>
      <a:accent3>
        <a:srgbClr val="1F754E"/>
      </a:accent3>
      <a:accent4>
        <a:srgbClr val="994EB8"/>
      </a:accent4>
      <a:accent5>
        <a:srgbClr val="EEA03F"/>
      </a:accent5>
      <a:accent6>
        <a:srgbClr val="63BCE1"/>
      </a:accent6>
      <a:hlink>
        <a:srgbClr val="B6C452"/>
      </a:hlink>
      <a:folHlink>
        <a:srgbClr val="E56399"/>
      </a:folHlink>
    </a:clrScheme>
    <a:fontScheme name="EBA Internal Use Main Fonts">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ln w="38100">
          <a:solidFill>
            <a:schemeClr val="tx2"/>
          </a:solidFill>
        </a:ln>
      </a:spPr>
      <a:bodyPr/>
      <a:lstStyle/>
      <a:style>
        <a:lnRef idx="1">
          <a:schemeClr val="accent1"/>
        </a:lnRef>
        <a:fillRef idx="0">
          <a:schemeClr val="accent1"/>
        </a:fillRef>
        <a:effectRef idx="0">
          <a:schemeClr val="accent1"/>
        </a:effectRef>
        <a:fontRef idx="minor">
          <a:schemeClr val="tx1"/>
        </a:fontRef>
      </a:style>
    </a:lnDef>
  </a:objectDefaults>
  <a:extraClrSchemeLst/>
  <a:extLst>
    <a:ext uri="{05A4C25C-085E-4340-85A3-A5531E510DB2}">
      <thm15:themeFamily xmlns:thm15="http://schemas.microsoft.com/office/thememl/2012/main" name="EBA Office Main Presentation Template.potx" id="{4982C766-296E-411E-B5F2-A2EB226068A2}" vid="{2D3FD313-A8F4-4A29-81D8-A987A53DD4E2}"/>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Metadata/LabelInfo.xml><?xml version="1.0" encoding="utf-8"?>
<clbl:labelList xmlns:clbl="http://schemas.microsoft.com/office/2020/mipLabelMetadata">
  <clbl:label id="{5c7eb9de-735b-4a68-8fe4-c9c62709b012}" enabled="1" method="Standard" siteId="{3bacb4ff-f1a2-4c92-b96c-e99fec826b68}" removed="0"/>
</clbl:labelList>
</file>

<file path=docProps/app.xml><?xml version="1.0" encoding="utf-8"?>
<Properties xmlns="http://schemas.openxmlformats.org/officeDocument/2006/extended-properties" xmlns:vt="http://schemas.openxmlformats.org/officeDocument/2006/docPropsVTypes">
  <Template>EBA Presentation Template</Template>
  <TotalTime>2368</TotalTime>
  <Words>5382</Words>
  <Application>Microsoft Office PowerPoint</Application>
  <PresentationFormat>Widescreen</PresentationFormat>
  <Paragraphs>322</Paragraphs>
  <Slides>22</Slides>
  <Notes>22</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22</vt:i4>
      </vt:variant>
    </vt:vector>
  </HeadingPairs>
  <TitlesOfParts>
    <vt:vector size="30" baseType="lpstr">
      <vt:lpstr>Aptos</vt:lpstr>
      <vt:lpstr>Arial</vt:lpstr>
      <vt:lpstr>Calibri</vt:lpstr>
      <vt:lpstr>Calibri (Body)</vt:lpstr>
      <vt:lpstr>Calibri (Body)#</vt:lpstr>
      <vt:lpstr>Calibri(body)</vt:lpstr>
      <vt:lpstr>Wingdings</vt:lpstr>
      <vt:lpstr>EBA Office Main Theme</vt:lpstr>
      <vt:lpstr>PowerPoint Presentation</vt:lpstr>
      <vt:lpstr>Cryptography and Digital Money</vt:lpstr>
      <vt:lpstr>Double Spending problem</vt:lpstr>
      <vt:lpstr>Bitcoin Breakthrough</vt:lpstr>
      <vt:lpstr>Blockchain decentralisation </vt:lpstr>
      <vt:lpstr>Bitcoin Transaction flow</vt:lpstr>
      <vt:lpstr>Blockchain Fundamentals</vt:lpstr>
      <vt:lpstr>Crypto Wallets</vt:lpstr>
      <vt:lpstr>Moving from Blockchain to Crypto ecosystem</vt:lpstr>
      <vt:lpstr>Smart Contracts</vt:lpstr>
      <vt:lpstr>DApps</vt:lpstr>
      <vt:lpstr>Oracles</vt:lpstr>
      <vt:lpstr>Layer 2 Solutions for Blockchain Scalability</vt:lpstr>
      <vt:lpstr>Interoperability and Cross-Chain Protocols</vt:lpstr>
      <vt:lpstr>Crypto Tokens</vt:lpstr>
      <vt:lpstr>Crypto Exchanges</vt:lpstr>
      <vt:lpstr>Crypto-Eco System </vt:lpstr>
      <vt:lpstr>Key takeaways' </vt:lpstr>
      <vt:lpstr>PowerPoint Presentation</vt:lpstr>
      <vt:lpstr>PowerPoint Presentation</vt:lpstr>
      <vt:lpstr>Blockchain Trilemma </vt:lpstr>
      <vt:lpstr>Blockchain Types </vt:lpstr>
    </vt:vector>
  </TitlesOfParts>
  <Company>European Banking Authority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Christian Moor</dc:creator>
  <cp:lastModifiedBy>Christian Moor</cp:lastModifiedBy>
  <cp:revision>5</cp:revision>
  <dcterms:created xsi:type="dcterms:W3CDTF">2025-09-06T12:37:43Z</dcterms:created>
  <dcterms:modified xsi:type="dcterms:W3CDTF">2025-11-11T09:24:53Z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lassificationContentMarkingHeaderLocations">
    <vt:lpwstr>EBA Office Main Theme:7</vt:lpwstr>
  </property>
  <property fmtid="{D5CDD505-2E9C-101B-9397-08002B2CF9AE}" pid="3" name="ClassificationContentMarkingHeaderText">
    <vt:lpwstr>EBA Regular Use</vt:lpwstr>
  </property>
</Properties>
</file>